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85" r:id="rId3"/>
    <p:sldId id="284" r:id="rId4"/>
    <p:sldId id="275" r:id="rId5"/>
    <p:sldId id="286" r:id="rId6"/>
    <p:sldId id="287" r:id="rId7"/>
    <p:sldId id="293" r:id="rId8"/>
    <p:sldId id="288" r:id="rId9"/>
    <p:sldId id="289" r:id="rId10"/>
    <p:sldId id="290" r:id="rId11"/>
    <p:sldId id="291" r:id="rId12"/>
    <p:sldId id="280" r:id="rId13"/>
    <p:sldId id="282" r:id="rId14"/>
    <p:sldId id="281" r:id="rId15"/>
    <p:sldId id="273" r:id="rId16"/>
    <p:sldId id="276" r:id="rId17"/>
    <p:sldId id="277" r:id="rId18"/>
    <p:sldId id="279" r:id="rId19"/>
    <p:sldId id="278" r:id="rId20"/>
    <p:sldId id="283" r:id="rId21"/>
  </p:sldIdLst>
  <p:sldSz cx="12192000" cy="6858000"/>
  <p:notesSz cx="6858000" cy="9144000"/>
  <p:embeddedFontLst>
    <p:embeddedFont>
      <p:font typeface="Lato Black" panose="020F0502020204030203" pitchFamily="34" charset="0"/>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0" roundtripDataSignature="AMtx7miYzQpAOXieH+FcznRb0dKavtPmL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03B6A66-EC0B-4678-A8C0-F687AC9E6599}">
  <a:tblStyle styleId="{203B6A66-EC0B-4678-A8C0-F687AC9E6599}"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30D65ED-5CF4-43CE-B7DC-A36A5C92C533}"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08"/>
    <p:restoredTop sz="94694"/>
  </p:normalViewPr>
  <p:slideViewPr>
    <p:cSldViewPr snapToGrid="0">
      <p:cViewPr varScale="1">
        <p:scale>
          <a:sx n="121" d="100"/>
          <a:sy n="121" d="100"/>
        </p:scale>
        <p:origin x="80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30" Type="http://customschemas.google.com/relationships/presentationmetadata" Target="meta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1"/>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1"/>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49"/>
            <a:ext cx="5486400" cy="3600451"/>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BE" sz="1200" b="0" i="0" u="none" strike="noStrike" cap="none">
                <a:solidFill>
                  <a:schemeClr val="dk1"/>
                </a:solidFill>
                <a:latin typeface="Arial"/>
                <a:ea typeface="Arial"/>
                <a:cs typeface="Arial"/>
                <a:sym typeface="Arial"/>
              </a:rPr>
              <a:t>‹nr.›</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1:notes"/>
          <p:cNvSpPr txBox="1">
            <a:spLocks noGrp="1"/>
          </p:cNvSpPr>
          <p:nvPr>
            <p:ph type="body" idx="1"/>
          </p:nvPr>
        </p:nvSpPr>
        <p:spPr>
          <a:xfrm>
            <a:off x="685800" y="4400549"/>
            <a:ext cx="5486400" cy="360045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a:extLst>
            <a:ext uri="{FF2B5EF4-FFF2-40B4-BE49-F238E27FC236}">
              <a16:creationId xmlns:a16="http://schemas.microsoft.com/office/drawing/2014/main" id="{A0616735-88D0-C8F0-3610-58199790E95F}"/>
            </a:ext>
          </a:extLst>
        </p:cNvPr>
        <p:cNvGrpSpPr/>
        <p:nvPr/>
      </p:nvGrpSpPr>
      <p:grpSpPr>
        <a:xfrm>
          <a:off x="0" y="0"/>
          <a:ext cx="0" cy="0"/>
          <a:chOff x="0" y="0"/>
          <a:chExt cx="0" cy="0"/>
        </a:xfrm>
      </p:grpSpPr>
      <p:sp>
        <p:nvSpPr>
          <p:cNvPr id="94" name="Google Shape;94;p1:notes">
            <a:extLst>
              <a:ext uri="{FF2B5EF4-FFF2-40B4-BE49-F238E27FC236}">
                <a16:creationId xmlns:a16="http://schemas.microsoft.com/office/drawing/2014/main" id="{9211453E-D657-89E9-0080-9436CD8C7E60}"/>
              </a:ext>
            </a:extLst>
          </p:cNvPr>
          <p:cNvSpPr txBox="1">
            <a:spLocks noGrp="1"/>
          </p:cNvSpPr>
          <p:nvPr>
            <p:ph type="body" idx="1"/>
          </p:nvPr>
        </p:nvSpPr>
        <p:spPr>
          <a:xfrm>
            <a:off x="685800" y="4400549"/>
            <a:ext cx="5486400" cy="360045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p1:notes">
            <a:extLst>
              <a:ext uri="{FF2B5EF4-FFF2-40B4-BE49-F238E27FC236}">
                <a16:creationId xmlns:a16="http://schemas.microsoft.com/office/drawing/2014/main" id="{4C1D88BD-ABB5-7CCC-A5B3-D12B90BCB85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8268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eldia" type="title">
  <p:cSld name="TITLE">
    <p:spTree>
      <p:nvGrpSpPr>
        <p:cNvPr id="1" name="Shape 19"/>
        <p:cNvGrpSpPr/>
        <p:nvPr/>
      </p:nvGrpSpPr>
      <p:grpSpPr>
        <a:xfrm>
          <a:off x="0" y="0"/>
          <a:ext cx="0" cy="0"/>
          <a:chOff x="0" y="0"/>
          <a:chExt cx="0" cy="0"/>
        </a:xfrm>
      </p:grpSpPr>
      <p:sp>
        <p:nvSpPr>
          <p:cNvPr id="20" name="Google Shape;20;p1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1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2" name="Google Shape;22;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BE"/>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e titel en tekst" type="vertTitleAndTx">
  <p:cSld name="VERTICAL_TITLE_AND_VERTICAL_TEXT">
    <p:spTree>
      <p:nvGrpSpPr>
        <p:cNvPr id="1" name="Shape 82"/>
        <p:cNvGrpSpPr/>
        <p:nvPr/>
      </p:nvGrpSpPr>
      <p:grpSpPr>
        <a:xfrm>
          <a:off x="0" y="0"/>
          <a:ext cx="0" cy="0"/>
          <a:chOff x="0" y="0"/>
          <a:chExt cx="0" cy="0"/>
        </a:xfrm>
      </p:grpSpPr>
      <p:sp>
        <p:nvSpPr>
          <p:cNvPr id="83" name="Google Shape;83;p2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2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BE"/>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88"/>
        <p:cNvGrpSpPr/>
        <p:nvPr/>
      </p:nvGrpSpPr>
      <p:grpSpPr>
        <a:xfrm>
          <a:off x="0" y="0"/>
          <a:ext cx="0" cy="0"/>
          <a:chOff x="0" y="0"/>
          <a:chExt cx="0" cy="0"/>
        </a:xfrm>
      </p:grpSpPr>
      <p:sp>
        <p:nvSpPr>
          <p:cNvPr id="89" name="Google Shape;89;p24"/>
          <p:cNvSpPr txBox="1">
            <a:spLocks noGrp="1"/>
          </p:cNvSpPr>
          <p:nvPr>
            <p:ph type="title"/>
          </p:nvPr>
        </p:nvSpPr>
        <p:spPr>
          <a:xfrm>
            <a:off x="838200" y="365125"/>
            <a:ext cx="10515600" cy="100764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BE"/>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el en object" type="obj">
  <p:cSld name="OBJECT">
    <p:spTree>
      <p:nvGrpSpPr>
        <p:cNvPr id="1" name="Shape 25"/>
        <p:cNvGrpSpPr/>
        <p:nvPr/>
      </p:nvGrpSpPr>
      <p:grpSpPr>
        <a:xfrm>
          <a:off x="0" y="0"/>
          <a:ext cx="0" cy="0"/>
          <a:chOff x="0" y="0"/>
          <a:chExt cx="0" cy="0"/>
        </a:xfrm>
      </p:grpSpPr>
      <p:sp>
        <p:nvSpPr>
          <p:cNvPr id="26" name="Google Shape;26;p14"/>
          <p:cNvSpPr txBox="1">
            <a:spLocks noGrp="1"/>
          </p:cNvSpPr>
          <p:nvPr>
            <p:ph type="title"/>
          </p:nvPr>
        </p:nvSpPr>
        <p:spPr>
          <a:xfrm>
            <a:off x="838200" y="365125"/>
            <a:ext cx="10515600" cy="100764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BE"/>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ekop" type="secHead">
  <p:cSld name="SECTION_HEADER">
    <p:spTree>
      <p:nvGrpSpPr>
        <p:cNvPr id="1" name="Shape 31"/>
        <p:cNvGrpSpPr/>
        <p:nvPr/>
      </p:nvGrpSpPr>
      <p:grpSpPr>
        <a:xfrm>
          <a:off x="0" y="0"/>
          <a:ext cx="0" cy="0"/>
          <a:chOff x="0" y="0"/>
          <a:chExt cx="0" cy="0"/>
        </a:xfrm>
      </p:grpSpPr>
      <p:sp>
        <p:nvSpPr>
          <p:cNvPr id="32" name="Google Shape;32;p1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757575"/>
              </a:buClr>
              <a:buSzPts val="2400"/>
              <a:buNone/>
              <a:defRPr sz="2400">
                <a:solidFill>
                  <a:srgbClr val="757575"/>
                </a:solidFill>
              </a:defRPr>
            </a:lvl1pPr>
            <a:lvl2pPr marL="914400" lvl="1" indent="-228600" algn="l">
              <a:lnSpc>
                <a:spcPct val="90000"/>
              </a:lnSpc>
              <a:spcBef>
                <a:spcPts val="500"/>
              </a:spcBef>
              <a:spcAft>
                <a:spcPts val="0"/>
              </a:spcAft>
              <a:buClr>
                <a:srgbClr val="757575"/>
              </a:buClr>
              <a:buSzPts val="2000"/>
              <a:buNone/>
              <a:defRPr sz="2000">
                <a:solidFill>
                  <a:srgbClr val="757575"/>
                </a:solidFill>
              </a:defRPr>
            </a:lvl2pPr>
            <a:lvl3pPr marL="1371600" lvl="2" indent="-228600" algn="l">
              <a:lnSpc>
                <a:spcPct val="90000"/>
              </a:lnSpc>
              <a:spcBef>
                <a:spcPts val="500"/>
              </a:spcBef>
              <a:spcAft>
                <a:spcPts val="0"/>
              </a:spcAft>
              <a:buClr>
                <a:srgbClr val="757575"/>
              </a:buClr>
              <a:buSzPts val="1800"/>
              <a:buNone/>
              <a:defRPr sz="1800">
                <a:solidFill>
                  <a:srgbClr val="757575"/>
                </a:solidFill>
              </a:defRPr>
            </a:lvl3pPr>
            <a:lvl4pPr marL="1828800" lvl="3" indent="-228600" algn="l">
              <a:lnSpc>
                <a:spcPct val="90000"/>
              </a:lnSpc>
              <a:spcBef>
                <a:spcPts val="500"/>
              </a:spcBef>
              <a:spcAft>
                <a:spcPts val="0"/>
              </a:spcAft>
              <a:buClr>
                <a:srgbClr val="757575"/>
              </a:buClr>
              <a:buSzPts val="1600"/>
              <a:buNone/>
              <a:defRPr sz="1600">
                <a:solidFill>
                  <a:srgbClr val="757575"/>
                </a:solidFill>
              </a:defRPr>
            </a:lvl4pPr>
            <a:lvl5pPr marL="2286000" lvl="4" indent="-228600" algn="l">
              <a:lnSpc>
                <a:spcPct val="90000"/>
              </a:lnSpc>
              <a:spcBef>
                <a:spcPts val="500"/>
              </a:spcBef>
              <a:spcAft>
                <a:spcPts val="0"/>
              </a:spcAft>
              <a:buClr>
                <a:srgbClr val="757575"/>
              </a:buClr>
              <a:buSzPts val="1600"/>
              <a:buNone/>
              <a:defRPr sz="1600">
                <a:solidFill>
                  <a:srgbClr val="757575"/>
                </a:solidFill>
              </a:defRPr>
            </a:lvl5pPr>
            <a:lvl6pPr marL="2743200" lvl="5" indent="-228600" algn="l">
              <a:lnSpc>
                <a:spcPct val="90000"/>
              </a:lnSpc>
              <a:spcBef>
                <a:spcPts val="500"/>
              </a:spcBef>
              <a:spcAft>
                <a:spcPts val="0"/>
              </a:spcAft>
              <a:buClr>
                <a:srgbClr val="757575"/>
              </a:buClr>
              <a:buSzPts val="1600"/>
              <a:buNone/>
              <a:defRPr sz="1600">
                <a:solidFill>
                  <a:srgbClr val="757575"/>
                </a:solidFill>
              </a:defRPr>
            </a:lvl6pPr>
            <a:lvl7pPr marL="3200400" lvl="6" indent="-228600" algn="l">
              <a:lnSpc>
                <a:spcPct val="90000"/>
              </a:lnSpc>
              <a:spcBef>
                <a:spcPts val="500"/>
              </a:spcBef>
              <a:spcAft>
                <a:spcPts val="0"/>
              </a:spcAft>
              <a:buClr>
                <a:srgbClr val="757575"/>
              </a:buClr>
              <a:buSzPts val="1600"/>
              <a:buNone/>
              <a:defRPr sz="1600">
                <a:solidFill>
                  <a:srgbClr val="757575"/>
                </a:solidFill>
              </a:defRPr>
            </a:lvl7pPr>
            <a:lvl8pPr marL="3657600" lvl="7" indent="-228600" algn="l">
              <a:lnSpc>
                <a:spcPct val="90000"/>
              </a:lnSpc>
              <a:spcBef>
                <a:spcPts val="500"/>
              </a:spcBef>
              <a:spcAft>
                <a:spcPts val="0"/>
              </a:spcAft>
              <a:buClr>
                <a:srgbClr val="757575"/>
              </a:buClr>
              <a:buSzPts val="1600"/>
              <a:buNone/>
              <a:defRPr sz="1600">
                <a:solidFill>
                  <a:srgbClr val="757575"/>
                </a:solidFill>
              </a:defRPr>
            </a:lvl8pPr>
            <a:lvl9pPr marL="4114800" lvl="8" indent="-228600" algn="l">
              <a:lnSpc>
                <a:spcPct val="90000"/>
              </a:lnSpc>
              <a:spcBef>
                <a:spcPts val="500"/>
              </a:spcBef>
              <a:spcAft>
                <a:spcPts val="0"/>
              </a:spcAft>
              <a:buClr>
                <a:srgbClr val="757575"/>
              </a:buClr>
              <a:buSzPts val="1600"/>
              <a:buNone/>
              <a:defRPr sz="1600">
                <a:solidFill>
                  <a:srgbClr val="757575"/>
                </a:solidFill>
              </a:defRPr>
            </a:lvl9pPr>
          </a:lstStyle>
          <a:p>
            <a:endParaRPr/>
          </a:p>
        </p:txBody>
      </p:sp>
      <p:sp>
        <p:nvSpPr>
          <p:cNvPr id="34" name="Google Shape;34;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BE"/>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Inhoud van twee" type="twoObj">
  <p:cSld name="TWO_OBJECTS">
    <p:spTree>
      <p:nvGrpSpPr>
        <p:cNvPr id="1" name="Shape 37"/>
        <p:cNvGrpSpPr/>
        <p:nvPr/>
      </p:nvGrpSpPr>
      <p:grpSpPr>
        <a:xfrm>
          <a:off x="0" y="0"/>
          <a:ext cx="0" cy="0"/>
          <a:chOff x="0" y="0"/>
          <a:chExt cx="0" cy="0"/>
        </a:xfrm>
      </p:grpSpPr>
      <p:sp>
        <p:nvSpPr>
          <p:cNvPr id="38" name="Google Shape;38;p16"/>
          <p:cNvSpPr txBox="1">
            <a:spLocks noGrp="1"/>
          </p:cNvSpPr>
          <p:nvPr>
            <p:ph type="title"/>
          </p:nvPr>
        </p:nvSpPr>
        <p:spPr>
          <a:xfrm>
            <a:off x="838200" y="365125"/>
            <a:ext cx="10515600" cy="100764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BE"/>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Vergelijking" type="twoTxTwoObj">
  <p:cSld name="TWO_OBJECTS_WITH_TEXT">
    <p:spTree>
      <p:nvGrpSpPr>
        <p:cNvPr id="1" name="Shape 44"/>
        <p:cNvGrpSpPr/>
        <p:nvPr/>
      </p:nvGrpSpPr>
      <p:grpSpPr>
        <a:xfrm>
          <a:off x="0" y="0"/>
          <a:ext cx="0" cy="0"/>
          <a:chOff x="0" y="0"/>
          <a:chExt cx="0" cy="0"/>
        </a:xfrm>
      </p:grpSpPr>
      <p:sp>
        <p:nvSpPr>
          <p:cNvPr id="45" name="Google Shape;45;p1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1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1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BE"/>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eeg" type="blank">
  <p:cSld name="BLANK">
    <p:spTree>
      <p:nvGrpSpPr>
        <p:cNvPr id="1" name="Shape 58"/>
        <p:cNvGrpSpPr/>
        <p:nvPr/>
      </p:nvGrpSpPr>
      <p:grpSpPr>
        <a:xfrm>
          <a:off x="0" y="0"/>
          <a:ext cx="0" cy="0"/>
          <a:chOff x="0" y="0"/>
          <a:chExt cx="0" cy="0"/>
        </a:xfrm>
      </p:grpSpPr>
      <p:sp>
        <p:nvSpPr>
          <p:cNvPr id="59" name="Google Shape;59;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BE"/>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Inhoud met bijschrift" type="objTx">
  <p:cSld name="OBJECT_WITH_CAPTION_TEXT">
    <p:spTree>
      <p:nvGrpSpPr>
        <p:cNvPr id="1" name="Shape 62"/>
        <p:cNvGrpSpPr/>
        <p:nvPr/>
      </p:nvGrpSpPr>
      <p:grpSpPr>
        <a:xfrm>
          <a:off x="0" y="0"/>
          <a:ext cx="0" cy="0"/>
          <a:chOff x="0" y="0"/>
          <a:chExt cx="0" cy="0"/>
        </a:xfrm>
      </p:grpSpPr>
      <p:sp>
        <p:nvSpPr>
          <p:cNvPr id="63" name="Google Shape;63;p2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2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5" name="Google Shape;65;p2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6" name="Google Shape;66;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BE"/>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Afbeelding met bijschrift" type="picTx">
  <p:cSld name="PICTURE_WITH_CAPTION_TEXT">
    <p:spTree>
      <p:nvGrpSpPr>
        <p:cNvPr id="1" name="Shape 69"/>
        <p:cNvGrpSpPr/>
        <p:nvPr/>
      </p:nvGrpSpPr>
      <p:grpSpPr>
        <a:xfrm>
          <a:off x="0" y="0"/>
          <a:ext cx="0" cy="0"/>
          <a:chOff x="0" y="0"/>
          <a:chExt cx="0" cy="0"/>
        </a:xfrm>
      </p:grpSpPr>
      <p:sp>
        <p:nvSpPr>
          <p:cNvPr id="70" name="Google Shape;70;p2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21"/>
          <p:cNvSpPr>
            <a:spLocks noGrp="1"/>
          </p:cNvSpPr>
          <p:nvPr>
            <p:ph type="pic" idx="2"/>
          </p:nvPr>
        </p:nvSpPr>
        <p:spPr>
          <a:xfrm>
            <a:off x="5183188" y="987425"/>
            <a:ext cx="6172200" cy="4873625"/>
          </a:xfrm>
          <a:prstGeom prst="rect">
            <a:avLst/>
          </a:prstGeom>
          <a:noFill/>
          <a:ln>
            <a:noFill/>
          </a:ln>
        </p:spPr>
      </p:sp>
      <p:sp>
        <p:nvSpPr>
          <p:cNvPr id="72" name="Google Shape;72;p2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3" name="Google Shape;73;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BE"/>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el en verticale tekst" type="vertTx">
  <p:cSld name="VERTICAL_TEXT">
    <p:spTree>
      <p:nvGrpSpPr>
        <p:cNvPr id="1" name="Shape 76"/>
        <p:cNvGrpSpPr/>
        <p:nvPr/>
      </p:nvGrpSpPr>
      <p:grpSpPr>
        <a:xfrm>
          <a:off x="0" y="0"/>
          <a:ext cx="0" cy="0"/>
          <a:chOff x="0" y="0"/>
          <a:chExt cx="0" cy="0"/>
        </a:xfrm>
      </p:grpSpPr>
      <p:sp>
        <p:nvSpPr>
          <p:cNvPr id="77" name="Google Shape;77;p22"/>
          <p:cNvSpPr txBox="1">
            <a:spLocks noGrp="1"/>
          </p:cNvSpPr>
          <p:nvPr>
            <p:ph type="title"/>
          </p:nvPr>
        </p:nvSpPr>
        <p:spPr>
          <a:xfrm>
            <a:off x="838200" y="365125"/>
            <a:ext cx="10515600" cy="100764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2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BE"/>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2"/>
          <p:cNvSpPr txBox="1">
            <a:spLocks noGrp="1"/>
          </p:cNvSpPr>
          <p:nvPr>
            <p:ph type="title"/>
          </p:nvPr>
        </p:nvSpPr>
        <p:spPr>
          <a:xfrm>
            <a:off x="838200" y="365125"/>
            <a:ext cx="10515600" cy="100764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lay"/>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757575"/>
                </a:solidFill>
                <a:latin typeface="Arial"/>
                <a:ea typeface="Arial"/>
                <a:cs typeface="Arial"/>
                <a:sym typeface="Arial"/>
              </a:defRPr>
            </a:lvl1pPr>
            <a:lvl2pPr marL="0" marR="0" lvl="1" indent="0" algn="r" rtl="0">
              <a:spcBef>
                <a:spcPts val="0"/>
              </a:spcBef>
              <a:buNone/>
              <a:defRPr sz="1200" b="0" i="0" u="none" strike="noStrike" cap="none">
                <a:solidFill>
                  <a:srgbClr val="757575"/>
                </a:solidFill>
                <a:latin typeface="Arial"/>
                <a:ea typeface="Arial"/>
                <a:cs typeface="Arial"/>
                <a:sym typeface="Arial"/>
              </a:defRPr>
            </a:lvl2pPr>
            <a:lvl3pPr marL="0" marR="0" lvl="2" indent="0" algn="r" rtl="0">
              <a:spcBef>
                <a:spcPts val="0"/>
              </a:spcBef>
              <a:buNone/>
              <a:defRPr sz="1200" b="0" i="0" u="none" strike="noStrike" cap="none">
                <a:solidFill>
                  <a:srgbClr val="757575"/>
                </a:solidFill>
                <a:latin typeface="Arial"/>
                <a:ea typeface="Arial"/>
                <a:cs typeface="Arial"/>
                <a:sym typeface="Arial"/>
              </a:defRPr>
            </a:lvl3pPr>
            <a:lvl4pPr marL="0" marR="0" lvl="3" indent="0" algn="r" rtl="0">
              <a:spcBef>
                <a:spcPts val="0"/>
              </a:spcBef>
              <a:buNone/>
              <a:defRPr sz="1200" b="0" i="0" u="none" strike="noStrike" cap="none">
                <a:solidFill>
                  <a:srgbClr val="757575"/>
                </a:solidFill>
                <a:latin typeface="Arial"/>
                <a:ea typeface="Arial"/>
                <a:cs typeface="Arial"/>
                <a:sym typeface="Arial"/>
              </a:defRPr>
            </a:lvl4pPr>
            <a:lvl5pPr marL="0" marR="0" lvl="4" indent="0" algn="r" rtl="0">
              <a:spcBef>
                <a:spcPts val="0"/>
              </a:spcBef>
              <a:buNone/>
              <a:defRPr sz="1200" b="0" i="0" u="none" strike="noStrike" cap="none">
                <a:solidFill>
                  <a:srgbClr val="757575"/>
                </a:solidFill>
                <a:latin typeface="Arial"/>
                <a:ea typeface="Arial"/>
                <a:cs typeface="Arial"/>
                <a:sym typeface="Arial"/>
              </a:defRPr>
            </a:lvl5pPr>
            <a:lvl6pPr marL="0" marR="0" lvl="5" indent="0" algn="r" rtl="0">
              <a:spcBef>
                <a:spcPts val="0"/>
              </a:spcBef>
              <a:buNone/>
              <a:defRPr sz="1200" b="0" i="0" u="none" strike="noStrike" cap="none">
                <a:solidFill>
                  <a:srgbClr val="757575"/>
                </a:solidFill>
                <a:latin typeface="Arial"/>
                <a:ea typeface="Arial"/>
                <a:cs typeface="Arial"/>
                <a:sym typeface="Arial"/>
              </a:defRPr>
            </a:lvl6pPr>
            <a:lvl7pPr marL="0" marR="0" lvl="6" indent="0" algn="r" rtl="0">
              <a:spcBef>
                <a:spcPts val="0"/>
              </a:spcBef>
              <a:buNone/>
              <a:defRPr sz="1200" b="0" i="0" u="none" strike="noStrike" cap="none">
                <a:solidFill>
                  <a:srgbClr val="757575"/>
                </a:solidFill>
                <a:latin typeface="Arial"/>
                <a:ea typeface="Arial"/>
                <a:cs typeface="Arial"/>
                <a:sym typeface="Arial"/>
              </a:defRPr>
            </a:lvl7pPr>
            <a:lvl8pPr marL="0" marR="0" lvl="7" indent="0" algn="r" rtl="0">
              <a:spcBef>
                <a:spcPts val="0"/>
              </a:spcBef>
              <a:buNone/>
              <a:defRPr sz="1200" b="0" i="0" u="none" strike="noStrike" cap="none">
                <a:solidFill>
                  <a:srgbClr val="757575"/>
                </a:solidFill>
                <a:latin typeface="Arial"/>
                <a:ea typeface="Arial"/>
                <a:cs typeface="Arial"/>
                <a:sym typeface="Arial"/>
              </a:defRPr>
            </a:lvl8pPr>
            <a:lvl9pPr marL="0" marR="0" lvl="8" indent="0" algn="r" rtl="0">
              <a:spcBef>
                <a:spcPts val="0"/>
              </a:spcBef>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BE"/>
              <a:t>‹nr.›</a:t>
            </a:fld>
            <a:endParaRPr/>
          </a:p>
        </p:txBody>
      </p:sp>
      <p:cxnSp>
        <p:nvCxnSpPr>
          <p:cNvPr id="15" name="Google Shape;15;p12"/>
          <p:cNvCxnSpPr/>
          <p:nvPr/>
        </p:nvCxnSpPr>
        <p:spPr>
          <a:xfrm flipH="1">
            <a:off x="832857" y="1379372"/>
            <a:ext cx="10520943" cy="6606"/>
          </a:xfrm>
          <a:prstGeom prst="straightConnector1">
            <a:avLst/>
          </a:prstGeom>
          <a:noFill/>
          <a:ln w="38100" cap="flat" cmpd="sng">
            <a:solidFill>
              <a:srgbClr val="074422"/>
            </a:solidFill>
            <a:prstDash val="solid"/>
            <a:miter lim="800000"/>
            <a:headEnd type="none" w="sm" len="sm"/>
            <a:tailEnd type="none" w="sm" len="sm"/>
          </a:ln>
        </p:spPr>
      </p:cxnSp>
      <p:cxnSp>
        <p:nvCxnSpPr>
          <p:cNvPr id="16" name="Google Shape;16;p12"/>
          <p:cNvCxnSpPr/>
          <p:nvPr/>
        </p:nvCxnSpPr>
        <p:spPr>
          <a:xfrm rot="10800000">
            <a:off x="853293" y="6176963"/>
            <a:ext cx="9128907" cy="0"/>
          </a:xfrm>
          <a:prstGeom prst="straightConnector1">
            <a:avLst/>
          </a:prstGeom>
          <a:noFill/>
          <a:ln w="38100" cap="flat" cmpd="sng">
            <a:solidFill>
              <a:srgbClr val="074422"/>
            </a:solidFill>
            <a:prstDash val="solid"/>
            <a:miter lim="800000"/>
            <a:headEnd type="none" w="sm" len="sm"/>
            <a:tailEnd type="none" w="sm" len="sm"/>
          </a:ln>
        </p:spPr>
      </p:cxnSp>
      <p:cxnSp>
        <p:nvCxnSpPr>
          <p:cNvPr id="17" name="Google Shape;17;p12"/>
          <p:cNvCxnSpPr/>
          <p:nvPr/>
        </p:nvCxnSpPr>
        <p:spPr>
          <a:xfrm rot="10800000">
            <a:off x="11018520" y="6176963"/>
            <a:ext cx="335280" cy="0"/>
          </a:xfrm>
          <a:prstGeom prst="straightConnector1">
            <a:avLst/>
          </a:prstGeom>
          <a:noFill/>
          <a:ln w="38100" cap="flat" cmpd="sng">
            <a:solidFill>
              <a:srgbClr val="074422"/>
            </a:solidFill>
            <a:prstDash val="solid"/>
            <a:miter lim="800000"/>
            <a:headEnd type="none" w="sm" len="sm"/>
            <a:tailEnd type="none" w="sm" len="sm"/>
          </a:ln>
        </p:spPr>
      </p:cxnSp>
      <p:pic>
        <p:nvPicPr>
          <p:cNvPr id="18" name="Google Shape;18;p12"/>
          <p:cNvPicPr preferRelativeResize="0"/>
          <p:nvPr/>
        </p:nvPicPr>
        <p:blipFill rotWithShape="1">
          <a:blip r:embed="rId13">
            <a:alphaModFix/>
          </a:blip>
          <a:srcRect/>
          <a:stretch/>
        </p:blipFill>
        <p:spPr>
          <a:xfrm>
            <a:off x="10033800" y="5710404"/>
            <a:ext cx="933119" cy="93311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02B1F"/>
        </a:solidFill>
        <a:effectLst/>
      </p:bgPr>
    </p:bg>
    <p:spTree>
      <p:nvGrpSpPr>
        <p:cNvPr id="1" name="Shape 96"/>
        <p:cNvGrpSpPr/>
        <p:nvPr/>
      </p:nvGrpSpPr>
      <p:grpSpPr>
        <a:xfrm>
          <a:off x="0" y="0"/>
          <a:ext cx="0" cy="0"/>
          <a:chOff x="0" y="0"/>
          <a:chExt cx="0" cy="0"/>
        </a:xfrm>
      </p:grpSpPr>
      <p:sp>
        <p:nvSpPr>
          <p:cNvPr id="97" name="Google Shape;97;p1"/>
          <p:cNvSpPr txBox="1">
            <a:spLocks noGrp="1"/>
          </p:cNvSpPr>
          <p:nvPr>
            <p:ph type="ctrTitle"/>
          </p:nvPr>
        </p:nvSpPr>
        <p:spPr>
          <a:xfrm>
            <a:off x="-855133" y="978967"/>
            <a:ext cx="12132733" cy="2379900"/>
          </a:xfrm>
          <a:prstGeom prst="rect">
            <a:avLst/>
          </a:prstGeom>
          <a:noFill/>
          <a:ln>
            <a:noFill/>
          </a:ln>
        </p:spPr>
        <p:txBody>
          <a:bodyPr spcFirstLastPara="1" wrap="square" lIns="91425" tIns="45700" rIns="91425" bIns="45700" anchor="b" anchorCtr="0">
            <a:normAutofit fontScale="90000"/>
          </a:bodyPr>
          <a:lstStyle/>
          <a:p>
            <a:pPr marL="1828800" lvl="0" indent="457200" algn="ctr" rtl="0">
              <a:lnSpc>
                <a:spcPct val="90000"/>
              </a:lnSpc>
              <a:spcBef>
                <a:spcPts val="0"/>
              </a:spcBef>
              <a:spcAft>
                <a:spcPts val="0"/>
              </a:spcAft>
              <a:buClr>
                <a:schemeClr val="lt1"/>
              </a:buClr>
              <a:buSzPct val="100000"/>
              <a:buFont typeface="Lato Black"/>
              <a:buNone/>
            </a:pPr>
            <a:r>
              <a:rPr lang="en-BE" sz="7200" b="1">
                <a:solidFill>
                  <a:schemeClr val="lt1"/>
                </a:solidFill>
                <a:latin typeface="Lato Black"/>
                <a:ea typeface="Lato Black"/>
                <a:cs typeface="Lato Black"/>
                <a:sym typeface="Lato Black"/>
              </a:rPr>
              <a:t>  </a:t>
            </a:r>
            <a:endParaRPr sz="7200" b="1" dirty="0">
              <a:solidFill>
                <a:schemeClr val="lt1"/>
              </a:solidFill>
              <a:latin typeface="Lato Black"/>
              <a:ea typeface="Lato Black"/>
              <a:cs typeface="Lato Black"/>
              <a:sym typeface="Lato Black"/>
            </a:endParaRPr>
          </a:p>
          <a:p>
            <a:pPr marL="0" lvl="0" indent="0" algn="l" rtl="0">
              <a:lnSpc>
                <a:spcPct val="90000"/>
              </a:lnSpc>
              <a:spcBef>
                <a:spcPts val="0"/>
              </a:spcBef>
              <a:spcAft>
                <a:spcPts val="0"/>
              </a:spcAft>
              <a:buClr>
                <a:schemeClr val="lt1"/>
              </a:buClr>
              <a:buSzPct val="100000"/>
              <a:buFont typeface="Lato Black"/>
              <a:buNone/>
            </a:pPr>
            <a:r>
              <a:rPr lang="en-BE" sz="7200" b="1">
                <a:solidFill>
                  <a:schemeClr val="lt1"/>
                </a:solidFill>
                <a:latin typeface="Lato Black"/>
                <a:ea typeface="Lato Black"/>
                <a:cs typeface="Lato Black"/>
                <a:sym typeface="Lato Black"/>
              </a:rPr>
              <a:t>	</a:t>
            </a:r>
            <a:endParaRPr sz="7200" b="1" dirty="0">
              <a:solidFill>
                <a:schemeClr val="lt1"/>
              </a:solidFill>
              <a:latin typeface="Lato Black"/>
              <a:ea typeface="Lato Black"/>
              <a:cs typeface="Lato Black"/>
              <a:sym typeface="Lato Black"/>
            </a:endParaRPr>
          </a:p>
          <a:p>
            <a:pPr marL="1828800" lvl="0" indent="457200" algn="ctr" rtl="0">
              <a:lnSpc>
                <a:spcPct val="90000"/>
              </a:lnSpc>
              <a:spcBef>
                <a:spcPts val="0"/>
              </a:spcBef>
              <a:spcAft>
                <a:spcPts val="0"/>
              </a:spcAft>
              <a:buClr>
                <a:schemeClr val="lt1"/>
              </a:buClr>
              <a:buSzPct val="100000"/>
              <a:buFont typeface="Lato Black"/>
              <a:buNone/>
            </a:pPr>
            <a:r>
              <a:rPr lang="nl-NL" sz="7200" b="1" dirty="0">
                <a:solidFill>
                  <a:schemeClr val="lt1"/>
                </a:solidFill>
                <a:latin typeface="Lato Black"/>
                <a:ea typeface="Lato Black"/>
                <a:cs typeface="Lato Black"/>
              </a:rPr>
              <a:t>Weekoverzicht AV4</a:t>
            </a:r>
            <a:endParaRPr sz="7200" b="1" cap="none" dirty="0">
              <a:solidFill>
                <a:schemeClr val="lt1"/>
              </a:solidFill>
              <a:latin typeface="Lato Black"/>
              <a:ea typeface="Lato Black"/>
              <a:cs typeface="Lato Black"/>
              <a:sym typeface="Lato Black"/>
            </a:endParaRPr>
          </a:p>
        </p:txBody>
      </p:sp>
      <p:sp>
        <p:nvSpPr>
          <p:cNvPr id="3" name="Ondertitel 2">
            <a:extLst>
              <a:ext uri="{FF2B5EF4-FFF2-40B4-BE49-F238E27FC236}">
                <a16:creationId xmlns:a16="http://schemas.microsoft.com/office/drawing/2014/main" id="{78179157-A727-C07C-8F75-3C1D424450FA}"/>
              </a:ext>
            </a:extLst>
          </p:cNvPr>
          <p:cNvSpPr>
            <a:spLocks noGrp="1"/>
          </p:cNvSpPr>
          <p:nvPr>
            <p:ph type="subTitle" idx="1"/>
          </p:nvPr>
        </p:nvSpPr>
        <p:spPr/>
        <p:txBody>
          <a:bodyPr/>
          <a:lstStyle/>
          <a:p>
            <a:r>
              <a:rPr lang="nl-NL" dirty="0">
                <a:solidFill>
                  <a:schemeClr val="bg1"/>
                </a:solidFill>
              </a:rPr>
              <a:t>13/11/2025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2B276D2-A2B5-239F-760C-5302CC1DBD26}"/>
              </a:ext>
            </a:extLst>
          </p:cNvPr>
          <p:cNvSpPr>
            <a:spLocks noGrp="1"/>
          </p:cNvSpPr>
          <p:nvPr>
            <p:ph type="title"/>
          </p:nvPr>
        </p:nvSpPr>
        <p:spPr/>
        <p:txBody>
          <a:bodyPr/>
          <a:lstStyle/>
          <a:p>
            <a:r>
              <a:rPr lang="nl-BE" dirty="0"/>
              <a:t>Waarom daalt de markt?</a:t>
            </a:r>
          </a:p>
        </p:txBody>
      </p:sp>
      <p:sp>
        <p:nvSpPr>
          <p:cNvPr id="3" name="Tijdelijke aanduiding voor tekst 2">
            <a:extLst>
              <a:ext uri="{FF2B5EF4-FFF2-40B4-BE49-F238E27FC236}">
                <a16:creationId xmlns:a16="http://schemas.microsoft.com/office/drawing/2014/main" id="{C4BCFDBA-477E-482E-6444-3079E58F82CD}"/>
              </a:ext>
            </a:extLst>
          </p:cNvPr>
          <p:cNvSpPr>
            <a:spLocks noGrp="1"/>
          </p:cNvSpPr>
          <p:nvPr>
            <p:ph type="body" idx="1"/>
          </p:nvPr>
        </p:nvSpPr>
        <p:spPr/>
        <p:txBody>
          <a:bodyPr/>
          <a:lstStyle/>
          <a:p>
            <a:pPr>
              <a:buFont typeface="Wingdings" pitchFamily="2" charset="2"/>
              <a:buChar char="è"/>
            </a:pPr>
            <a:r>
              <a:rPr lang="nl-BE" dirty="0"/>
              <a:t>Mag-7 stocks are trading at 31x forward P/E vs. 20x of non-Mag-7 stocks (significant value gap)</a:t>
            </a:r>
          </a:p>
          <a:p>
            <a:pPr marL="114300" indent="0">
              <a:buNone/>
            </a:pPr>
            <a:r>
              <a:rPr lang="nl-BE" dirty="0"/>
              <a:t>* </a:t>
            </a:r>
            <a:r>
              <a:rPr lang="nl-BE" sz="1800" b="0" i="1" u="none" strike="noStrike" dirty="0">
                <a:solidFill>
                  <a:srgbClr val="000000"/>
                </a:solidFill>
                <a:effectLst/>
                <a:latin typeface="-webkit-standard"/>
              </a:rPr>
              <a:t>Wanneer een aandeel al boven de historische gemiddelde waardering wordt verhandeld, verwacht de markt niet alleen dat het de winstverwachtingen zal overtreffen, maar dat het die verwachtingen ruimschoots zal overtreffen. Alleen dan, als je de winst vooruit projecteert voor een paar kwartalen of jaren, blijft het aandeel nog steeds redelijk gewaardeerd.</a:t>
            </a:r>
            <a:endParaRPr lang="nl-BE" sz="1800" i="1" dirty="0"/>
          </a:p>
        </p:txBody>
      </p:sp>
    </p:spTree>
    <p:extLst>
      <p:ext uri="{BB962C8B-B14F-4D97-AF65-F5344CB8AC3E}">
        <p14:creationId xmlns:p14="http://schemas.microsoft.com/office/powerpoint/2010/main" val="17160981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B08BFE4-E5DD-9FFB-D6F0-EDE4EEADDD7C}"/>
              </a:ext>
            </a:extLst>
          </p:cNvPr>
          <p:cNvSpPr>
            <a:spLocks noGrp="1"/>
          </p:cNvSpPr>
          <p:nvPr>
            <p:ph type="title"/>
          </p:nvPr>
        </p:nvSpPr>
        <p:spPr/>
        <p:txBody>
          <a:bodyPr/>
          <a:lstStyle/>
          <a:p>
            <a:r>
              <a:rPr lang="nl-BE" dirty="0"/>
              <a:t>3 dingen om te onthouden</a:t>
            </a:r>
          </a:p>
        </p:txBody>
      </p:sp>
      <p:sp>
        <p:nvSpPr>
          <p:cNvPr id="6" name="Rectangle 3">
            <a:extLst>
              <a:ext uri="{FF2B5EF4-FFF2-40B4-BE49-F238E27FC236}">
                <a16:creationId xmlns:a16="http://schemas.microsoft.com/office/drawing/2014/main" id="{9BFF366F-3C4C-31C0-E182-20660E3F7CF4}"/>
              </a:ext>
            </a:extLst>
          </p:cNvPr>
          <p:cNvSpPr>
            <a:spLocks noGrp="1" noChangeArrowheads="1"/>
          </p:cNvSpPr>
          <p:nvPr>
            <p:ph type="body" idx="1"/>
          </p:nvPr>
        </p:nvSpPr>
        <p:spPr bwMode="auto">
          <a:xfrm>
            <a:off x="838200" y="1317926"/>
            <a:ext cx="9827623" cy="3231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nl-BE" altLang="nl-BE"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nl-BE" altLang="nl-BE" sz="2400" b="0" i="0" u="none" strike="noStrike" cap="none" normalizeH="0" baseline="0" dirty="0">
                <a:ln>
                  <a:noFill/>
                </a:ln>
                <a:solidFill>
                  <a:srgbClr val="000000"/>
                </a:solidFill>
                <a:effectLst/>
                <a:latin typeface="Arial" panose="020B0604020202020204" pitchFamily="34" charset="0"/>
              </a:rPr>
              <a:t>De rente en de balans van de Federal Reserve </a:t>
            </a:r>
          </a:p>
          <a:p>
            <a:pPr marL="0" marR="0" lvl="0" indent="0" algn="l" defTabSz="914400" rtl="0" eaLnBrk="0" fontAlgn="base" latinLnBrk="0" hangingPunct="0">
              <a:lnSpc>
                <a:spcPct val="100000"/>
              </a:lnSpc>
              <a:spcBef>
                <a:spcPct val="0"/>
              </a:spcBef>
              <a:spcAft>
                <a:spcPct val="0"/>
              </a:spcAft>
              <a:buClrTx/>
              <a:buSzTx/>
              <a:buNone/>
              <a:tabLst/>
            </a:pPr>
            <a:r>
              <a:rPr kumimoji="0" lang="nl-BE" altLang="nl-BE" sz="2400" b="0" i="0" u="none" strike="noStrike" cap="none" normalizeH="0" baseline="0" dirty="0">
                <a:ln>
                  <a:noFill/>
                </a:ln>
                <a:solidFill>
                  <a:srgbClr val="000000"/>
                </a:solidFill>
                <a:effectLst/>
                <a:latin typeface="Arial" panose="020B0604020202020204" pitchFamily="34" charset="0"/>
              </a:rPr>
              <a:t>bevinden zich op een gunstig pad</a:t>
            </a:r>
          </a:p>
          <a:p>
            <a:pPr marL="0" marR="0" lvl="0" indent="0" algn="l" defTabSz="914400" rtl="0" eaLnBrk="0" fontAlgn="base" latinLnBrk="0" hangingPunct="0">
              <a:lnSpc>
                <a:spcPct val="100000"/>
              </a:lnSpc>
              <a:spcBef>
                <a:spcPct val="0"/>
              </a:spcBef>
              <a:spcAft>
                <a:spcPct val="0"/>
              </a:spcAft>
              <a:buClrTx/>
              <a:buSzTx/>
              <a:buNone/>
              <a:tabLst/>
            </a:pPr>
            <a:endParaRPr kumimoji="0" lang="nl-BE" altLang="nl-BE" sz="24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nl-BE" altLang="nl-BE" sz="2400" b="0" i="0" u="none" strike="noStrike" cap="none" normalizeH="0" baseline="0" dirty="0">
                <a:ln>
                  <a:noFill/>
                </a:ln>
                <a:solidFill>
                  <a:srgbClr val="000000"/>
                </a:solidFill>
                <a:effectLst/>
                <a:latin typeface="Arial" panose="020B0604020202020204" pitchFamily="34" charset="0"/>
              </a:rPr>
              <a:t>De winstcijfers van big tech zijn nog steeds gezond</a:t>
            </a:r>
          </a:p>
          <a:p>
            <a:pPr marL="0" marR="0" lvl="0" indent="0" algn="l" defTabSz="914400" rtl="0" eaLnBrk="0" fontAlgn="base" latinLnBrk="0" hangingPunct="0">
              <a:lnSpc>
                <a:spcPct val="100000"/>
              </a:lnSpc>
              <a:spcBef>
                <a:spcPct val="0"/>
              </a:spcBef>
              <a:spcAft>
                <a:spcPct val="0"/>
              </a:spcAft>
              <a:buClrTx/>
              <a:buSzTx/>
              <a:buNone/>
              <a:tabLst/>
            </a:pPr>
            <a:endParaRPr kumimoji="0" lang="nl-BE" altLang="nl-BE" sz="24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nl-BE" altLang="nl-BE" sz="2400" b="0" i="0" u="none" strike="noStrike" cap="none" normalizeH="0" baseline="0" dirty="0">
                <a:ln>
                  <a:noFill/>
                </a:ln>
                <a:solidFill>
                  <a:srgbClr val="000000"/>
                </a:solidFill>
                <a:effectLst/>
                <a:latin typeface="Arial" panose="020B0604020202020204" pitchFamily="34" charset="0"/>
              </a:rPr>
              <a:t>De huidige regering/het ministerie van Financiën is marktvriendelijk</a:t>
            </a:r>
          </a:p>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800" b="1" i="0" u="none" strike="noStrike" cap="none" normalizeH="0" baseline="0" dirty="0">
                <a:ln>
                  <a:noFill/>
                </a:ln>
                <a:solidFill>
                  <a:srgbClr val="000000"/>
                </a:solidFill>
                <a:effectLst/>
                <a:latin typeface="Arial" panose="020B0604020202020204" pitchFamily="34" charset="0"/>
              </a:rPr>
              <a:t>Dit soort kleine correcties gebeuren voortdurend en zijn goed voor de markt; </a:t>
            </a:r>
          </a:p>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1800" b="1" i="0" u="none" strike="noStrike" cap="none" normalizeH="0" baseline="0" dirty="0">
                <a:ln>
                  <a:noFill/>
                </a:ln>
                <a:solidFill>
                  <a:srgbClr val="000000"/>
                </a:solidFill>
                <a:effectLst/>
                <a:latin typeface="Arial" panose="020B0604020202020204" pitchFamily="34" charset="0"/>
              </a:rPr>
              <a:t>een extra correctie van 5–10% zou op de lange termijn zelfs beter zijn voor de markt.</a:t>
            </a:r>
            <a:endParaRPr kumimoji="0" lang="nl-BE" altLang="nl-B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446016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2D172D-E299-F076-D2F6-94BA10398B37}"/>
              </a:ext>
            </a:extLst>
          </p:cNvPr>
          <p:cNvSpPr>
            <a:spLocks noGrp="1"/>
          </p:cNvSpPr>
          <p:nvPr>
            <p:ph type="title"/>
          </p:nvPr>
        </p:nvSpPr>
        <p:spPr/>
        <p:txBody>
          <a:bodyPr/>
          <a:lstStyle/>
          <a:p>
            <a:r>
              <a:rPr lang="nl-BE" dirty="0"/>
              <a:t>Shutdown</a:t>
            </a:r>
          </a:p>
        </p:txBody>
      </p:sp>
      <p:pic>
        <p:nvPicPr>
          <p:cNvPr id="4" name="Afbeelding 3">
            <a:extLst>
              <a:ext uri="{FF2B5EF4-FFF2-40B4-BE49-F238E27FC236}">
                <a16:creationId xmlns:a16="http://schemas.microsoft.com/office/drawing/2014/main" id="{AA12EB69-F769-58A0-10F8-D7F33BF01230}"/>
              </a:ext>
            </a:extLst>
          </p:cNvPr>
          <p:cNvPicPr>
            <a:picLocks noChangeAspect="1"/>
          </p:cNvPicPr>
          <p:nvPr/>
        </p:nvPicPr>
        <p:blipFill>
          <a:blip r:embed="rId2"/>
          <a:stretch>
            <a:fillRect/>
          </a:stretch>
        </p:blipFill>
        <p:spPr>
          <a:xfrm>
            <a:off x="4710611" y="940524"/>
            <a:ext cx="6643189" cy="5328213"/>
          </a:xfrm>
          <a:prstGeom prst="rect">
            <a:avLst/>
          </a:prstGeom>
        </p:spPr>
      </p:pic>
      <p:sp>
        <p:nvSpPr>
          <p:cNvPr id="5" name="Tekstvak 4">
            <a:extLst>
              <a:ext uri="{FF2B5EF4-FFF2-40B4-BE49-F238E27FC236}">
                <a16:creationId xmlns:a16="http://schemas.microsoft.com/office/drawing/2014/main" id="{1CEFFEBA-A3A9-A7FA-6C8E-B809D3191A27}"/>
              </a:ext>
            </a:extLst>
          </p:cNvPr>
          <p:cNvSpPr txBox="1"/>
          <p:nvPr/>
        </p:nvSpPr>
        <p:spPr>
          <a:xfrm>
            <a:off x="731520" y="1550126"/>
            <a:ext cx="4075611" cy="3754874"/>
          </a:xfrm>
          <a:prstGeom prst="rect">
            <a:avLst/>
          </a:prstGeom>
          <a:noFill/>
        </p:spPr>
        <p:txBody>
          <a:bodyPr wrap="square" rtlCol="0">
            <a:spAutoFit/>
          </a:bodyPr>
          <a:lstStyle/>
          <a:p>
            <a:pPr marL="285750" indent="-285750">
              <a:buFont typeface="Arial" panose="020B0604020202020204" pitchFamily="34" charset="0"/>
              <a:buChar char="•"/>
            </a:pPr>
            <a:r>
              <a:rPr lang="nl-BE" sz="2800" dirty="0"/>
              <a:t>8 Democratische senatoren =&gt; ( deal over de gezondshiedzorg</a:t>
            </a:r>
          </a:p>
          <a:p>
            <a:endParaRPr lang="nl-BE" sz="2800" dirty="0"/>
          </a:p>
          <a:p>
            <a:pPr marL="285750" indent="-285750">
              <a:buFont typeface="Arial" panose="020B0604020202020204" pitchFamily="34" charset="0"/>
              <a:buChar char="•"/>
            </a:pPr>
            <a:r>
              <a:rPr lang="nl-BE" sz="2800" dirty="0"/>
              <a:t>Shutdown gestopt 10/11</a:t>
            </a:r>
          </a:p>
          <a:p>
            <a:endParaRPr lang="nl-BE" sz="2800" dirty="0"/>
          </a:p>
          <a:p>
            <a:endParaRPr lang="nl-BE" dirty="0"/>
          </a:p>
        </p:txBody>
      </p:sp>
    </p:spTree>
    <p:extLst>
      <p:ext uri="{BB962C8B-B14F-4D97-AF65-F5344CB8AC3E}">
        <p14:creationId xmlns:p14="http://schemas.microsoft.com/office/powerpoint/2010/main" val="32121366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61A90A-C0EF-F9E3-7809-0026F0614B5B}"/>
              </a:ext>
            </a:extLst>
          </p:cNvPr>
          <p:cNvSpPr>
            <a:spLocks noGrp="1"/>
          </p:cNvSpPr>
          <p:nvPr>
            <p:ph type="title"/>
          </p:nvPr>
        </p:nvSpPr>
        <p:spPr/>
        <p:txBody>
          <a:bodyPr/>
          <a:lstStyle/>
          <a:p>
            <a:r>
              <a:rPr lang="nl-BE" dirty="0"/>
              <a:t>Tariff dividend</a:t>
            </a:r>
          </a:p>
        </p:txBody>
      </p:sp>
      <p:pic>
        <p:nvPicPr>
          <p:cNvPr id="4" name="Afbeelding 3" descr="Afbeelding met Menselijk gezicht, schermopname, Bejaarde, rimpel&#10;&#10;Door AI gegenereerde inhoud is mogelijk onjuist.">
            <a:extLst>
              <a:ext uri="{FF2B5EF4-FFF2-40B4-BE49-F238E27FC236}">
                <a16:creationId xmlns:a16="http://schemas.microsoft.com/office/drawing/2014/main" id="{2B436C73-6F15-8C69-F69B-89779EB85C4F}"/>
              </a:ext>
            </a:extLst>
          </p:cNvPr>
          <p:cNvPicPr>
            <a:picLocks noChangeAspect="1"/>
          </p:cNvPicPr>
          <p:nvPr/>
        </p:nvPicPr>
        <p:blipFill>
          <a:blip r:embed="rId2"/>
          <a:stretch>
            <a:fillRect/>
          </a:stretch>
        </p:blipFill>
        <p:spPr>
          <a:xfrm>
            <a:off x="5208068" y="1236617"/>
            <a:ext cx="6315132" cy="5321195"/>
          </a:xfrm>
          <a:prstGeom prst="rect">
            <a:avLst/>
          </a:prstGeom>
        </p:spPr>
      </p:pic>
      <p:sp>
        <p:nvSpPr>
          <p:cNvPr id="5" name="Tekstvak 4">
            <a:extLst>
              <a:ext uri="{FF2B5EF4-FFF2-40B4-BE49-F238E27FC236}">
                <a16:creationId xmlns:a16="http://schemas.microsoft.com/office/drawing/2014/main" id="{02702806-2370-54F7-8E42-1570A4E54E42}"/>
              </a:ext>
            </a:extLst>
          </p:cNvPr>
          <p:cNvSpPr txBox="1"/>
          <p:nvPr/>
        </p:nvSpPr>
        <p:spPr>
          <a:xfrm>
            <a:off x="838200" y="1820091"/>
            <a:ext cx="3864429" cy="3323987"/>
          </a:xfrm>
          <a:prstGeom prst="rect">
            <a:avLst/>
          </a:prstGeom>
          <a:noFill/>
        </p:spPr>
        <p:txBody>
          <a:bodyPr wrap="square" rtlCol="0">
            <a:spAutoFit/>
          </a:bodyPr>
          <a:lstStyle/>
          <a:p>
            <a:pPr marL="285750" indent="-285750">
              <a:buFont typeface="Arial" panose="020B0604020202020204" pitchFamily="34" charset="0"/>
              <a:buChar char="•"/>
            </a:pPr>
            <a:r>
              <a:rPr lang="nl-BE" sz="2800" dirty="0"/>
              <a:t>$2000 tariff dividend</a:t>
            </a:r>
          </a:p>
          <a:p>
            <a:pPr marL="285750" indent="-285750">
              <a:buFont typeface="Arial" panose="020B0604020202020204" pitchFamily="34" charset="0"/>
              <a:buChar char="•"/>
            </a:pPr>
            <a:r>
              <a:rPr lang="nl-BE" sz="2800" dirty="0"/>
              <a:t>Moet consumenten uitgaven een push geven</a:t>
            </a:r>
          </a:p>
          <a:p>
            <a:pPr marL="285750" indent="-285750">
              <a:buFont typeface="Arial" panose="020B0604020202020204" pitchFamily="34" charset="0"/>
              <a:buChar char="•"/>
            </a:pPr>
            <a:r>
              <a:rPr lang="nl-BE" sz="2800" dirty="0"/>
              <a:t>”Niet voor rijke amerikanen”</a:t>
            </a:r>
          </a:p>
          <a:p>
            <a:pPr marL="285750" indent="-285750">
              <a:buFont typeface="Arial" panose="020B0604020202020204" pitchFamily="34" charset="0"/>
              <a:buChar char="•"/>
            </a:pPr>
            <a:r>
              <a:rPr lang="nl-BE" sz="2800" dirty="0"/>
              <a:t>Sceptical</a:t>
            </a:r>
          </a:p>
          <a:p>
            <a:pPr marL="285750" indent="-285750">
              <a:buFont typeface="Arial" panose="020B0604020202020204" pitchFamily="34" charset="0"/>
              <a:buChar char="•"/>
            </a:pPr>
            <a:endParaRPr lang="nl-BE" dirty="0"/>
          </a:p>
        </p:txBody>
      </p:sp>
    </p:spTree>
    <p:extLst>
      <p:ext uri="{BB962C8B-B14F-4D97-AF65-F5344CB8AC3E}">
        <p14:creationId xmlns:p14="http://schemas.microsoft.com/office/powerpoint/2010/main" val="23139652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descr="Afbeelding met tekst, schermopname, Perceel, lijn&#10;&#10;Door AI gegenereerde inhoud is mogelijk onjuist.">
            <a:extLst>
              <a:ext uri="{FF2B5EF4-FFF2-40B4-BE49-F238E27FC236}">
                <a16:creationId xmlns:a16="http://schemas.microsoft.com/office/drawing/2014/main" id="{F465C075-1A4B-9950-F6B6-2D0D2D3D6293}"/>
              </a:ext>
            </a:extLst>
          </p:cNvPr>
          <p:cNvPicPr>
            <a:picLocks noChangeAspect="1"/>
          </p:cNvPicPr>
          <p:nvPr/>
        </p:nvPicPr>
        <p:blipFill>
          <a:blip r:embed="rId2"/>
          <a:stretch>
            <a:fillRect/>
          </a:stretch>
        </p:blipFill>
        <p:spPr>
          <a:xfrm>
            <a:off x="975361" y="165875"/>
            <a:ext cx="8979380" cy="6526250"/>
          </a:xfrm>
          <a:prstGeom prst="rect">
            <a:avLst/>
          </a:prstGeom>
        </p:spPr>
      </p:pic>
    </p:spTree>
    <p:extLst>
      <p:ext uri="{BB962C8B-B14F-4D97-AF65-F5344CB8AC3E}">
        <p14:creationId xmlns:p14="http://schemas.microsoft.com/office/powerpoint/2010/main" val="1367031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7325C0-988B-B41F-7EA6-C5D4EA839F50}"/>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BE01C60-2D9C-6DA5-2F89-7609D46817EF}"/>
              </a:ext>
            </a:extLst>
          </p:cNvPr>
          <p:cNvSpPr>
            <a:spLocks noGrp="1"/>
          </p:cNvSpPr>
          <p:nvPr>
            <p:ph type="title"/>
          </p:nvPr>
        </p:nvSpPr>
        <p:spPr/>
        <p:txBody>
          <a:bodyPr/>
          <a:lstStyle/>
          <a:p>
            <a:r>
              <a:rPr lang="nl-BE" dirty="0"/>
              <a:t>Deals in de wereld van Ai</a:t>
            </a:r>
          </a:p>
        </p:txBody>
      </p:sp>
      <p:pic>
        <p:nvPicPr>
          <p:cNvPr id="5" name="Afbeelding 4">
            <a:extLst>
              <a:ext uri="{FF2B5EF4-FFF2-40B4-BE49-F238E27FC236}">
                <a16:creationId xmlns:a16="http://schemas.microsoft.com/office/drawing/2014/main" id="{9A8D8083-B37D-8FA5-EF0A-1156AAFB0AE9}"/>
              </a:ext>
            </a:extLst>
          </p:cNvPr>
          <p:cNvPicPr>
            <a:picLocks noChangeAspect="1"/>
          </p:cNvPicPr>
          <p:nvPr/>
        </p:nvPicPr>
        <p:blipFill>
          <a:blip r:embed="rId2"/>
          <a:stretch>
            <a:fillRect/>
          </a:stretch>
        </p:blipFill>
        <p:spPr>
          <a:xfrm>
            <a:off x="3265714" y="1448154"/>
            <a:ext cx="5538652" cy="5409846"/>
          </a:xfrm>
          <a:prstGeom prst="rect">
            <a:avLst/>
          </a:prstGeom>
        </p:spPr>
      </p:pic>
      <p:sp>
        <p:nvSpPr>
          <p:cNvPr id="6" name="Rectangle 1">
            <a:extLst>
              <a:ext uri="{FF2B5EF4-FFF2-40B4-BE49-F238E27FC236}">
                <a16:creationId xmlns:a16="http://schemas.microsoft.com/office/drawing/2014/main" id="{FACFB85C-CF3B-0C30-5E54-D3319AFC8640}"/>
              </a:ext>
            </a:extLst>
          </p:cNvPr>
          <p:cNvSpPr>
            <a:spLocks noGrp="1" noChangeArrowheads="1"/>
          </p:cNvSpPr>
          <p:nvPr>
            <p:ph type="body" idx="1"/>
          </p:nvPr>
        </p:nvSpPr>
        <p:spPr bwMode="auto">
          <a:xfrm>
            <a:off x="921257" y="1813657"/>
            <a:ext cx="318048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endParaRPr kumimoji="0" lang="nl-BE" altLang="nl-B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677279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31E7D1-FE5E-54DC-F95B-1B4FC8FCBC7B}"/>
              </a:ext>
            </a:extLst>
          </p:cNvPr>
          <p:cNvSpPr>
            <a:spLocks noGrp="1"/>
          </p:cNvSpPr>
          <p:nvPr>
            <p:ph type="title"/>
          </p:nvPr>
        </p:nvSpPr>
        <p:spPr/>
        <p:txBody>
          <a:bodyPr/>
          <a:lstStyle/>
          <a:p>
            <a:r>
              <a:rPr lang="nl-BE" dirty="0"/>
              <a:t>OpenAI</a:t>
            </a:r>
          </a:p>
        </p:txBody>
      </p:sp>
      <p:sp>
        <p:nvSpPr>
          <p:cNvPr id="3" name="Tijdelijke aanduiding voor tekst 2">
            <a:extLst>
              <a:ext uri="{FF2B5EF4-FFF2-40B4-BE49-F238E27FC236}">
                <a16:creationId xmlns:a16="http://schemas.microsoft.com/office/drawing/2014/main" id="{5B47A830-8C52-4872-0C44-3348A8967BEB}"/>
              </a:ext>
            </a:extLst>
          </p:cNvPr>
          <p:cNvSpPr>
            <a:spLocks noGrp="1"/>
          </p:cNvSpPr>
          <p:nvPr>
            <p:ph type="body" idx="1"/>
          </p:nvPr>
        </p:nvSpPr>
        <p:spPr/>
        <p:txBody>
          <a:bodyPr/>
          <a:lstStyle/>
          <a:p>
            <a:r>
              <a:rPr lang="nl-BE" dirty="0"/>
              <a:t>OpenAi reseveerde </a:t>
            </a:r>
          </a:p>
          <a:p>
            <a:pPr marL="114300" indent="0">
              <a:buNone/>
            </a:pPr>
            <a:r>
              <a:rPr lang="nl-BE" dirty="0"/>
              <a:t>voor 38 miljard $ aan rekenkracht</a:t>
            </a:r>
          </a:p>
          <a:p>
            <a:pPr marL="114300" indent="0">
              <a:buNone/>
            </a:pPr>
            <a:r>
              <a:rPr lang="nl-BE" dirty="0"/>
              <a:t>Bij AWS ( cloudafdeling amazon)</a:t>
            </a:r>
          </a:p>
        </p:txBody>
      </p:sp>
      <p:pic>
        <p:nvPicPr>
          <p:cNvPr id="5" name="Afbeelding 4">
            <a:extLst>
              <a:ext uri="{FF2B5EF4-FFF2-40B4-BE49-F238E27FC236}">
                <a16:creationId xmlns:a16="http://schemas.microsoft.com/office/drawing/2014/main" id="{3DCA6C5F-2AB0-D50B-7E17-D8AF9938F48B}"/>
              </a:ext>
            </a:extLst>
          </p:cNvPr>
          <p:cNvPicPr>
            <a:picLocks noChangeAspect="1"/>
          </p:cNvPicPr>
          <p:nvPr/>
        </p:nvPicPr>
        <p:blipFill>
          <a:blip r:embed="rId2"/>
          <a:stretch>
            <a:fillRect/>
          </a:stretch>
        </p:blipFill>
        <p:spPr>
          <a:xfrm>
            <a:off x="6464161" y="1262742"/>
            <a:ext cx="5048897" cy="4778420"/>
          </a:xfrm>
          <a:prstGeom prst="rect">
            <a:avLst/>
          </a:prstGeom>
        </p:spPr>
      </p:pic>
    </p:spTree>
    <p:extLst>
      <p:ext uri="{BB962C8B-B14F-4D97-AF65-F5344CB8AC3E}">
        <p14:creationId xmlns:p14="http://schemas.microsoft.com/office/powerpoint/2010/main" val="1605356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F9D292-C4BC-C7A3-CCEB-94996D7315BE}"/>
              </a:ext>
            </a:extLst>
          </p:cNvPr>
          <p:cNvSpPr>
            <a:spLocks noGrp="1"/>
          </p:cNvSpPr>
          <p:nvPr>
            <p:ph type="title"/>
          </p:nvPr>
        </p:nvSpPr>
        <p:spPr/>
        <p:txBody>
          <a:bodyPr/>
          <a:lstStyle/>
          <a:p>
            <a:r>
              <a:rPr lang="nl-BE" dirty="0"/>
              <a:t>Investeringen</a:t>
            </a:r>
          </a:p>
        </p:txBody>
      </p:sp>
      <p:sp>
        <p:nvSpPr>
          <p:cNvPr id="3" name="Tijdelijke aanduiding voor tekst 2">
            <a:extLst>
              <a:ext uri="{FF2B5EF4-FFF2-40B4-BE49-F238E27FC236}">
                <a16:creationId xmlns:a16="http://schemas.microsoft.com/office/drawing/2014/main" id="{E92BAAE6-1E3A-D9C7-5298-D998578882A2}"/>
              </a:ext>
            </a:extLst>
          </p:cNvPr>
          <p:cNvSpPr>
            <a:spLocks noGrp="1"/>
          </p:cNvSpPr>
          <p:nvPr>
            <p:ph type="body" idx="1"/>
          </p:nvPr>
        </p:nvSpPr>
        <p:spPr/>
        <p:txBody>
          <a:bodyPr/>
          <a:lstStyle/>
          <a:p>
            <a:r>
              <a:rPr lang="nl-BE" dirty="0"/>
              <a:t>Alphabet Bv.</a:t>
            </a:r>
          </a:p>
          <a:p>
            <a:pPr marL="114300" indent="0">
              <a:buNone/>
            </a:pPr>
            <a:r>
              <a:rPr lang="nl-BE" dirty="0"/>
              <a:t>15 miljard bonds in VS</a:t>
            </a:r>
          </a:p>
          <a:p>
            <a:pPr marL="114300" indent="0">
              <a:buNone/>
            </a:pPr>
            <a:r>
              <a:rPr lang="nl-BE" dirty="0"/>
              <a:t>6,5 miljard bonds in Eu</a:t>
            </a:r>
          </a:p>
          <a:p>
            <a:r>
              <a:rPr lang="nl-BE" dirty="0"/>
              <a:t>Meta </a:t>
            </a:r>
          </a:p>
          <a:p>
            <a:pPr marL="114300" indent="0">
              <a:buNone/>
            </a:pPr>
            <a:r>
              <a:rPr lang="nl-BE" dirty="0"/>
              <a:t>70 miljard $ dollar aan investeringen</a:t>
            </a:r>
          </a:p>
          <a:p>
            <a:pPr marL="114300" indent="0">
              <a:buNone/>
            </a:pPr>
            <a:r>
              <a:rPr lang="nl-BE" dirty="0"/>
              <a:t>30 miljard $ aan schulden</a:t>
            </a:r>
          </a:p>
        </p:txBody>
      </p:sp>
      <p:pic>
        <p:nvPicPr>
          <p:cNvPr id="5" name="Afbeelding 4">
            <a:extLst>
              <a:ext uri="{FF2B5EF4-FFF2-40B4-BE49-F238E27FC236}">
                <a16:creationId xmlns:a16="http://schemas.microsoft.com/office/drawing/2014/main" id="{C8CF523E-A4AE-7F6A-F73F-6842F59742B8}"/>
              </a:ext>
            </a:extLst>
          </p:cNvPr>
          <p:cNvPicPr>
            <a:picLocks noChangeAspect="1"/>
          </p:cNvPicPr>
          <p:nvPr/>
        </p:nvPicPr>
        <p:blipFill>
          <a:blip r:embed="rId2"/>
          <a:stretch>
            <a:fillRect/>
          </a:stretch>
        </p:blipFill>
        <p:spPr>
          <a:xfrm>
            <a:off x="4911635" y="272435"/>
            <a:ext cx="6985000" cy="1652281"/>
          </a:xfrm>
          <a:prstGeom prst="rect">
            <a:avLst/>
          </a:prstGeom>
        </p:spPr>
      </p:pic>
      <p:pic>
        <p:nvPicPr>
          <p:cNvPr id="7" name="Afbeelding 6" descr="Afbeelding met tekst, Lettertype, schermopname&#10;&#10;Door AI gegenereerde inhoud is mogelijk onjuist.">
            <a:extLst>
              <a:ext uri="{FF2B5EF4-FFF2-40B4-BE49-F238E27FC236}">
                <a16:creationId xmlns:a16="http://schemas.microsoft.com/office/drawing/2014/main" id="{C3C41934-3266-5D4C-DAB8-348BDF294C9A}"/>
              </a:ext>
            </a:extLst>
          </p:cNvPr>
          <p:cNvPicPr>
            <a:picLocks noChangeAspect="1"/>
          </p:cNvPicPr>
          <p:nvPr/>
        </p:nvPicPr>
        <p:blipFill>
          <a:blip r:embed="rId3"/>
          <a:stretch>
            <a:fillRect/>
          </a:stretch>
        </p:blipFill>
        <p:spPr>
          <a:xfrm>
            <a:off x="5111931" y="2044883"/>
            <a:ext cx="6095274" cy="1384117"/>
          </a:xfrm>
          <a:prstGeom prst="rect">
            <a:avLst/>
          </a:prstGeom>
        </p:spPr>
      </p:pic>
      <p:pic>
        <p:nvPicPr>
          <p:cNvPr id="9" name="Afbeelding 8">
            <a:extLst>
              <a:ext uri="{FF2B5EF4-FFF2-40B4-BE49-F238E27FC236}">
                <a16:creationId xmlns:a16="http://schemas.microsoft.com/office/drawing/2014/main" id="{5CB47717-5552-86C9-8D90-130E04A9F907}"/>
              </a:ext>
            </a:extLst>
          </p:cNvPr>
          <p:cNvPicPr>
            <a:picLocks noChangeAspect="1"/>
          </p:cNvPicPr>
          <p:nvPr/>
        </p:nvPicPr>
        <p:blipFill>
          <a:blip r:embed="rId4"/>
          <a:stretch>
            <a:fillRect/>
          </a:stretch>
        </p:blipFill>
        <p:spPr>
          <a:xfrm>
            <a:off x="7010400" y="3359332"/>
            <a:ext cx="3869798" cy="3429000"/>
          </a:xfrm>
          <a:prstGeom prst="rect">
            <a:avLst/>
          </a:prstGeom>
        </p:spPr>
      </p:pic>
    </p:spTree>
    <p:extLst>
      <p:ext uri="{BB962C8B-B14F-4D97-AF65-F5344CB8AC3E}">
        <p14:creationId xmlns:p14="http://schemas.microsoft.com/office/powerpoint/2010/main" val="2043192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8860C8A-A22A-7E85-C4FB-DBE545BFE675}"/>
              </a:ext>
            </a:extLst>
          </p:cNvPr>
          <p:cNvSpPr>
            <a:spLocks noGrp="1"/>
          </p:cNvSpPr>
          <p:nvPr>
            <p:ph type="title"/>
          </p:nvPr>
        </p:nvSpPr>
        <p:spPr>
          <a:xfrm>
            <a:off x="838200" y="365125"/>
            <a:ext cx="10515600" cy="1007641"/>
          </a:xfrm>
        </p:spPr>
        <p:txBody>
          <a:bodyPr wrap="square" anchor="ctr">
            <a:normAutofit/>
          </a:bodyPr>
          <a:lstStyle/>
          <a:p>
            <a:r>
              <a:rPr lang="nl-BE" dirty="0"/>
              <a:t>S&amp;P 500 en AI</a:t>
            </a:r>
          </a:p>
        </p:txBody>
      </p:sp>
      <p:sp>
        <p:nvSpPr>
          <p:cNvPr id="3" name="Tijdelijke aanduiding voor tekst 2">
            <a:extLst>
              <a:ext uri="{FF2B5EF4-FFF2-40B4-BE49-F238E27FC236}">
                <a16:creationId xmlns:a16="http://schemas.microsoft.com/office/drawing/2014/main" id="{CAF7E29E-0810-B684-BDCA-41A420F945C1}"/>
              </a:ext>
            </a:extLst>
          </p:cNvPr>
          <p:cNvSpPr>
            <a:spLocks noGrp="1"/>
          </p:cNvSpPr>
          <p:nvPr>
            <p:ph type="body" idx="4294967295"/>
          </p:nvPr>
        </p:nvSpPr>
        <p:spPr>
          <a:xfrm>
            <a:off x="838200" y="1563266"/>
            <a:ext cx="5067300" cy="4352544"/>
          </a:xfrm>
        </p:spPr>
        <p:txBody>
          <a:bodyPr anchor="t">
            <a:normAutofit/>
          </a:bodyPr>
          <a:lstStyle/>
          <a:p>
            <a:pPr>
              <a:spcBef>
                <a:spcPts val="0"/>
              </a:spcBef>
              <a:spcAft>
                <a:spcPts val="600"/>
              </a:spcAft>
              <a:buClr>
                <a:srgbClr val="000000"/>
              </a:buClr>
            </a:pPr>
            <a:r>
              <a:rPr lang="en-US" b="0" i="0" u="none" strike="noStrike" cap="none" dirty="0"/>
              <a:t>+- 50% of S&amp;P 500 is </a:t>
            </a:r>
            <a:r>
              <a:rPr lang="en-US" b="0" i="0" u="none" strike="noStrike" cap="none" dirty="0" err="1"/>
              <a:t>gerelateerd</a:t>
            </a:r>
            <a:r>
              <a:rPr lang="en-US" b="0" i="0" u="none" strike="noStrike" cap="none" dirty="0"/>
              <a:t> </a:t>
            </a:r>
            <a:r>
              <a:rPr lang="en-US" b="0" i="0" u="none" strike="noStrike" cap="none" dirty="0" err="1"/>
              <a:t>aan</a:t>
            </a:r>
            <a:r>
              <a:rPr lang="en-US" b="0" i="0" u="none" strike="noStrike" cap="none" dirty="0"/>
              <a:t> AI </a:t>
            </a:r>
            <a:r>
              <a:rPr lang="en-US" b="0" i="0" u="none" strike="noStrike" cap="none" dirty="0" err="1"/>
              <a:t>bedrijven</a:t>
            </a:r>
            <a:endParaRPr lang="en-US" b="0" i="0" u="none" strike="noStrike" cap="none" dirty="0"/>
          </a:p>
        </p:txBody>
      </p:sp>
      <p:pic>
        <p:nvPicPr>
          <p:cNvPr id="5" name="Afbeelding 4">
            <a:extLst>
              <a:ext uri="{FF2B5EF4-FFF2-40B4-BE49-F238E27FC236}">
                <a16:creationId xmlns:a16="http://schemas.microsoft.com/office/drawing/2014/main" id="{84284D64-4FE9-3930-5E56-FD24CD82C463}"/>
              </a:ext>
            </a:extLst>
          </p:cNvPr>
          <p:cNvPicPr>
            <a:picLocks noChangeAspect="1"/>
          </p:cNvPicPr>
          <p:nvPr/>
        </p:nvPicPr>
        <p:blipFill>
          <a:blip r:embed="rId2"/>
          <a:srcRect r="-2" b="9344"/>
          <a:stretch>
            <a:fillRect/>
          </a:stretch>
        </p:blipFill>
        <p:spPr>
          <a:xfrm>
            <a:off x="5813129" y="1145754"/>
            <a:ext cx="6378871" cy="5479114"/>
          </a:xfrm>
          <a:prstGeom prst="rect">
            <a:avLst/>
          </a:prstGeom>
          <a:noFill/>
          <a:ln>
            <a:noFill/>
          </a:ln>
        </p:spPr>
      </p:pic>
    </p:spTree>
    <p:extLst>
      <p:ext uri="{BB962C8B-B14F-4D97-AF65-F5344CB8AC3E}">
        <p14:creationId xmlns:p14="http://schemas.microsoft.com/office/powerpoint/2010/main" val="31104877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94F4F6C-114E-97FE-0841-8323A2ABCF8E}"/>
              </a:ext>
            </a:extLst>
          </p:cNvPr>
          <p:cNvSpPr>
            <a:spLocks noGrp="1"/>
          </p:cNvSpPr>
          <p:nvPr>
            <p:ph type="title"/>
          </p:nvPr>
        </p:nvSpPr>
        <p:spPr/>
        <p:txBody>
          <a:bodyPr/>
          <a:lstStyle/>
          <a:p>
            <a:r>
              <a:rPr lang="nl-BE" dirty="0"/>
              <a:t>Conclusie</a:t>
            </a:r>
          </a:p>
        </p:txBody>
      </p:sp>
      <p:sp>
        <p:nvSpPr>
          <p:cNvPr id="3" name="Tijdelijke aanduiding voor tekst 2">
            <a:extLst>
              <a:ext uri="{FF2B5EF4-FFF2-40B4-BE49-F238E27FC236}">
                <a16:creationId xmlns:a16="http://schemas.microsoft.com/office/drawing/2014/main" id="{7E254EE0-3CF4-7370-C7BA-4D9BE690F2EE}"/>
              </a:ext>
            </a:extLst>
          </p:cNvPr>
          <p:cNvSpPr>
            <a:spLocks noGrp="1"/>
          </p:cNvSpPr>
          <p:nvPr>
            <p:ph type="body" idx="1"/>
          </p:nvPr>
        </p:nvSpPr>
        <p:spPr/>
        <p:txBody>
          <a:bodyPr/>
          <a:lstStyle/>
          <a:p>
            <a:r>
              <a:rPr lang="nl-BE" dirty="0"/>
              <a:t>AI fantastisch en vergamakelijkt werk</a:t>
            </a:r>
          </a:p>
          <a:p>
            <a:r>
              <a:rPr lang="nl-BE" dirty="0"/>
              <a:t>Wat is het waard? (=Wie investeert?)</a:t>
            </a:r>
          </a:p>
          <a:p>
            <a:r>
              <a:rPr lang="nl-BE" dirty="0"/>
              <a:t>Kennis bij bedrijven</a:t>
            </a:r>
          </a:p>
          <a:p>
            <a:r>
              <a:rPr lang="nl-BE" dirty="0"/>
              <a:t>“Schaapjes op het droge”</a:t>
            </a:r>
          </a:p>
          <a:p>
            <a:endParaRPr lang="nl-BE" dirty="0"/>
          </a:p>
          <a:p>
            <a:endParaRPr lang="nl-BE" dirty="0"/>
          </a:p>
        </p:txBody>
      </p:sp>
      <p:pic>
        <p:nvPicPr>
          <p:cNvPr id="5" name="Afbeelding 4" descr="Afbeelding met tekst, Lettertype, algebra&#10;&#10;Door AI gegenereerde inhoud is mogelijk onjuist.">
            <a:extLst>
              <a:ext uri="{FF2B5EF4-FFF2-40B4-BE49-F238E27FC236}">
                <a16:creationId xmlns:a16="http://schemas.microsoft.com/office/drawing/2014/main" id="{6BEC3960-ED90-89A4-E969-47B8F821C72E}"/>
              </a:ext>
            </a:extLst>
          </p:cNvPr>
          <p:cNvPicPr>
            <a:picLocks noChangeAspect="1"/>
          </p:cNvPicPr>
          <p:nvPr/>
        </p:nvPicPr>
        <p:blipFill>
          <a:blip r:embed="rId2"/>
          <a:stretch>
            <a:fillRect/>
          </a:stretch>
        </p:blipFill>
        <p:spPr>
          <a:xfrm>
            <a:off x="1111431" y="3927566"/>
            <a:ext cx="9036231" cy="1295893"/>
          </a:xfrm>
          <a:prstGeom prst="rect">
            <a:avLst/>
          </a:prstGeom>
        </p:spPr>
      </p:pic>
    </p:spTree>
    <p:extLst>
      <p:ext uri="{BB962C8B-B14F-4D97-AF65-F5344CB8AC3E}">
        <p14:creationId xmlns:p14="http://schemas.microsoft.com/office/powerpoint/2010/main" val="3443487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072309-6D9E-96F3-5B79-B1A9167A2D99}"/>
              </a:ext>
            </a:extLst>
          </p:cNvPr>
          <p:cNvSpPr>
            <a:spLocks noGrp="1"/>
          </p:cNvSpPr>
          <p:nvPr>
            <p:ph type="title"/>
          </p:nvPr>
        </p:nvSpPr>
        <p:spPr/>
        <p:txBody>
          <a:bodyPr/>
          <a:lstStyle/>
          <a:p>
            <a:r>
              <a:rPr lang="nl-BE" dirty="0"/>
              <a:t>BCG</a:t>
            </a:r>
          </a:p>
        </p:txBody>
      </p:sp>
      <p:sp>
        <p:nvSpPr>
          <p:cNvPr id="3" name="Tijdelijke aanduiding voor tekst 2">
            <a:extLst>
              <a:ext uri="{FF2B5EF4-FFF2-40B4-BE49-F238E27FC236}">
                <a16:creationId xmlns:a16="http://schemas.microsoft.com/office/drawing/2014/main" id="{7D5AA624-F091-859F-78A5-F6504B8E4300}"/>
              </a:ext>
            </a:extLst>
          </p:cNvPr>
          <p:cNvSpPr>
            <a:spLocks noGrp="1"/>
          </p:cNvSpPr>
          <p:nvPr>
            <p:ph type="body" idx="1"/>
          </p:nvPr>
        </p:nvSpPr>
        <p:spPr/>
        <p:txBody>
          <a:bodyPr/>
          <a:lstStyle/>
          <a:p>
            <a:r>
              <a:rPr lang="nl-BE" dirty="0"/>
              <a:t>25 november</a:t>
            </a:r>
          </a:p>
          <a:p>
            <a:r>
              <a:rPr lang="nl-BE" dirty="0"/>
              <a:t>M&amp;A case </a:t>
            </a:r>
          </a:p>
          <a:p>
            <a:r>
              <a:rPr lang="nl-BE" dirty="0"/>
              <a:t>Kantoor in Brussel</a:t>
            </a:r>
          </a:p>
          <a:p>
            <a:r>
              <a:rPr lang="nl-BE" dirty="0"/>
              <a:t>Applicatie</a:t>
            </a:r>
          </a:p>
        </p:txBody>
      </p:sp>
      <p:pic>
        <p:nvPicPr>
          <p:cNvPr id="5" name="Afbeelding 4" descr="Afbeelding met Lettertype, tekst, logo, Graphics&#10;&#10;Door AI gegenereerde inhoud is mogelijk onjuist.">
            <a:extLst>
              <a:ext uri="{FF2B5EF4-FFF2-40B4-BE49-F238E27FC236}">
                <a16:creationId xmlns:a16="http://schemas.microsoft.com/office/drawing/2014/main" id="{E0A1A170-D964-1F5D-6B60-63CCCB0C7774}"/>
              </a:ext>
            </a:extLst>
          </p:cNvPr>
          <p:cNvPicPr>
            <a:picLocks noChangeAspect="1"/>
          </p:cNvPicPr>
          <p:nvPr/>
        </p:nvPicPr>
        <p:blipFill>
          <a:blip r:embed="rId2"/>
          <a:stretch>
            <a:fillRect/>
          </a:stretch>
        </p:blipFill>
        <p:spPr>
          <a:xfrm>
            <a:off x="6252953" y="1676286"/>
            <a:ext cx="5407824" cy="3130845"/>
          </a:xfrm>
          <a:prstGeom prst="rect">
            <a:avLst/>
          </a:prstGeom>
        </p:spPr>
      </p:pic>
    </p:spTree>
    <p:extLst>
      <p:ext uri="{BB962C8B-B14F-4D97-AF65-F5344CB8AC3E}">
        <p14:creationId xmlns:p14="http://schemas.microsoft.com/office/powerpoint/2010/main" val="18356413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descr="Afbeelding met tekst, schermopname, Lettertype, Perceel&#10;&#10;Door AI gegenereerde inhoud is mogelijk onjuist.">
            <a:extLst>
              <a:ext uri="{FF2B5EF4-FFF2-40B4-BE49-F238E27FC236}">
                <a16:creationId xmlns:a16="http://schemas.microsoft.com/office/drawing/2014/main" id="{89265C09-A19B-103C-57B9-4E7E1D825114}"/>
              </a:ext>
            </a:extLst>
          </p:cNvPr>
          <p:cNvPicPr>
            <a:picLocks noChangeAspect="1"/>
          </p:cNvPicPr>
          <p:nvPr/>
        </p:nvPicPr>
        <p:blipFill>
          <a:blip r:embed="rId2"/>
          <a:stretch>
            <a:fillRect/>
          </a:stretch>
        </p:blipFill>
        <p:spPr>
          <a:xfrm>
            <a:off x="1693999" y="365125"/>
            <a:ext cx="7772400" cy="5820790"/>
          </a:xfrm>
          <a:prstGeom prst="rect">
            <a:avLst/>
          </a:prstGeom>
        </p:spPr>
      </p:pic>
    </p:spTree>
    <p:extLst>
      <p:ext uri="{BB962C8B-B14F-4D97-AF65-F5344CB8AC3E}">
        <p14:creationId xmlns:p14="http://schemas.microsoft.com/office/powerpoint/2010/main" val="767402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EEC93D-EA5A-49F7-9632-D3E3A07672E8}"/>
              </a:ext>
            </a:extLst>
          </p:cNvPr>
          <p:cNvSpPr>
            <a:spLocks noGrp="1"/>
          </p:cNvSpPr>
          <p:nvPr>
            <p:ph type="title"/>
          </p:nvPr>
        </p:nvSpPr>
        <p:spPr/>
        <p:txBody>
          <a:bodyPr/>
          <a:lstStyle/>
          <a:p>
            <a:r>
              <a:rPr lang="nl-BE" dirty="0"/>
              <a:t>Sponsership</a:t>
            </a:r>
          </a:p>
        </p:txBody>
      </p:sp>
      <p:pic>
        <p:nvPicPr>
          <p:cNvPr id="5" name="Afbeelding 4" descr="Afbeelding met Menselijk gezicht, kleding, person, schermopname&#10;&#10;Door AI gegenereerde inhoud is mogelijk onjuist.">
            <a:extLst>
              <a:ext uri="{FF2B5EF4-FFF2-40B4-BE49-F238E27FC236}">
                <a16:creationId xmlns:a16="http://schemas.microsoft.com/office/drawing/2014/main" id="{A816E634-F3D7-99C5-76C2-0C11E12E5F5C}"/>
              </a:ext>
            </a:extLst>
          </p:cNvPr>
          <p:cNvPicPr>
            <a:picLocks noChangeAspect="1"/>
          </p:cNvPicPr>
          <p:nvPr/>
        </p:nvPicPr>
        <p:blipFill>
          <a:blip r:embed="rId2"/>
          <a:stretch>
            <a:fillRect/>
          </a:stretch>
        </p:blipFill>
        <p:spPr>
          <a:xfrm>
            <a:off x="6953975" y="1961968"/>
            <a:ext cx="3822700" cy="3073400"/>
          </a:xfrm>
          <a:prstGeom prst="rect">
            <a:avLst/>
          </a:prstGeom>
        </p:spPr>
      </p:pic>
      <p:pic>
        <p:nvPicPr>
          <p:cNvPr id="7" name="Afbeelding 6" descr="Afbeelding met Lettertype, wit, Graphics, tekst&#10;&#10;Door AI gegenereerde inhoud is mogelijk onjuist.">
            <a:extLst>
              <a:ext uri="{FF2B5EF4-FFF2-40B4-BE49-F238E27FC236}">
                <a16:creationId xmlns:a16="http://schemas.microsoft.com/office/drawing/2014/main" id="{9CAECB91-27BC-AE4A-9279-A62731F36C8F}"/>
              </a:ext>
            </a:extLst>
          </p:cNvPr>
          <p:cNvPicPr>
            <a:picLocks noChangeAspect="1"/>
          </p:cNvPicPr>
          <p:nvPr/>
        </p:nvPicPr>
        <p:blipFill>
          <a:blip r:embed="rId3"/>
          <a:stretch>
            <a:fillRect/>
          </a:stretch>
        </p:blipFill>
        <p:spPr>
          <a:xfrm>
            <a:off x="714450" y="2030911"/>
            <a:ext cx="5749271" cy="3004457"/>
          </a:xfrm>
          <a:prstGeom prst="rect">
            <a:avLst/>
          </a:prstGeom>
        </p:spPr>
      </p:pic>
    </p:spTree>
    <p:extLst>
      <p:ext uri="{BB962C8B-B14F-4D97-AF65-F5344CB8AC3E}">
        <p14:creationId xmlns:p14="http://schemas.microsoft.com/office/powerpoint/2010/main" val="808784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02B1F"/>
        </a:solidFill>
        <a:effectLst/>
      </p:bgPr>
    </p:bg>
    <p:spTree>
      <p:nvGrpSpPr>
        <p:cNvPr id="1" name="Shape 96">
          <a:extLst>
            <a:ext uri="{FF2B5EF4-FFF2-40B4-BE49-F238E27FC236}">
              <a16:creationId xmlns:a16="http://schemas.microsoft.com/office/drawing/2014/main" id="{FE2369C0-1B16-A36C-209B-01869FFBFD32}"/>
            </a:ext>
          </a:extLst>
        </p:cNvPr>
        <p:cNvGrpSpPr/>
        <p:nvPr/>
      </p:nvGrpSpPr>
      <p:grpSpPr>
        <a:xfrm>
          <a:off x="0" y="0"/>
          <a:ext cx="0" cy="0"/>
          <a:chOff x="0" y="0"/>
          <a:chExt cx="0" cy="0"/>
        </a:xfrm>
      </p:grpSpPr>
      <p:sp>
        <p:nvSpPr>
          <p:cNvPr id="97" name="Google Shape;97;p1">
            <a:extLst>
              <a:ext uri="{FF2B5EF4-FFF2-40B4-BE49-F238E27FC236}">
                <a16:creationId xmlns:a16="http://schemas.microsoft.com/office/drawing/2014/main" id="{D5E03E3A-D06A-F9CA-31E9-D2058B63B16A}"/>
              </a:ext>
            </a:extLst>
          </p:cNvPr>
          <p:cNvSpPr txBox="1">
            <a:spLocks noGrp="1"/>
          </p:cNvSpPr>
          <p:nvPr>
            <p:ph type="ctrTitle"/>
          </p:nvPr>
        </p:nvSpPr>
        <p:spPr>
          <a:xfrm>
            <a:off x="-855133" y="978967"/>
            <a:ext cx="12132733" cy="2379900"/>
          </a:xfrm>
          <a:prstGeom prst="rect">
            <a:avLst/>
          </a:prstGeom>
          <a:noFill/>
          <a:ln>
            <a:noFill/>
          </a:ln>
        </p:spPr>
        <p:txBody>
          <a:bodyPr spcFirstLastPara="1" wrap="square" lIns="91425" tIns="45700" rIns="91425" bIns="45700" anchor="b" anchorCtr="0">
            <a:normAutofit/>
          </a:bodyPr>
          <a:lstStyle/>
          <a:p>
            <a:pPr marL="1828800" lvl="0" indent="457200" algn="ctr">
              <a:lnSpc>
                <a:spcPct val="90000"/>
              </a:lnSpc>
              <a:spcBef>
                <a:spcPts val="0"/>
              </a:spcBef>
              <a:spcAft>
                <a:spcPts val="0"/>
              </a:spcAft>
              <a:buNone/>
            </a:pPr>
            <a:r>
              <a:rPr lang="en-US" dirty="0">
                <a:solidFill>
                  <a:schemeClr val="bg1"/>
                </a:solidFill>
              </a:rPr>
              <a:t>Macro </a:t>
            </a:r>
            <a:r>
              <a:rPr lang="en-US" dirty="0" err="1">
                <a:solidFill>
                  <a:schemeClr val="bg1"/>
                </a:solidFill>
              </a:rPr>
              <a:t>economie</a:t>
            </a:r>
            <a:endParaRPr lang="en-US" dirty="0">
              <a:solidFill>
                <a:schemeClr val="bg1"/>
              </a:solidFill>
            </a:endParaRPr>
          </a:p>
        </p:txBody>
      </p:sp>
    </p:spTree>
    <p:extLst>
      <p:ext uri="{BB962C8B-B14F-4D97-AF65-F5344CB8AC3E}">
        <p14:creationId xmlns:p14="http://schemas.microsoft.com/office/powerpoint/2010/main" val="16394380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3837BF-6951-305C-95EF-0910D603A5FC}"/>
              </a:ext>
            </a:extLst>
          </p:cNvPr>
          <p:cNvSpPr>
            <a:spLocks noGrp="1"/>
          </p:cNvSpPr>
          <p:nvPr>
            <p:ph type="title"/>
          </p:nvPr>
        </p:nvSpPr>
        <p:spPr/>
        <p:txBody>
          <a:bodyPr/>
          <a:lstStyle/>
          <a:p>
            <a:r>
              <a:rPr lang="nl-BE" dirty="0"/>
              <a:t>Inhoud</a:t>
            </a:r>
          </a:p>
        </p:txBody>
      </p:sp>
      <p:sp>
        <p:nvSpPr>
          <p:cNvPr id="3" name="Tijdelijke aanduiding voor tekst 2">
            <a:extLst>
              <a:ext uri="{FF2B5EF4-FFF2-40B4-BE49-F238E27FC236}">
                <a16:creationId xmlns:a16="http://schemas.microsoft.com/office/drawing/2014/main" id="{14D220AA-73B4-870D-232E-4D06BC268537}"/>
              </a:ext>
            </a:extLst>
          </p:cNvPr>
          <p:cNvSpPr>
            <a:spLocks noGrp="1"/>
          </p:cNvSpPr>
          <p:nvPr>
            <p:ph type="body" idx="1"/>
          </p:nvPr>
        </p:nvSpPr>
        <p:spPr/>
        <p:txBody>
          <a:bodyPr/>
          <a:lstStyle/>
          <a:p>
            <a:r>
              <a:rPr lang="nl-BE" dirty="0"/>
              <a:t>Data</a:t>
            </a:r>
          </a:p>
          <a:p>
            <a:r>
              <a:rPr lang="nl-BE" dirty="0"/>
              <a:t>Algemene Macro</a:t>
            </a:r>
          </a:p>
          <a:p>
            <a:r>
              <a:rPr lang="nl-BE" dirty="0"/>
              <a:t>Beschouwing over AI</a:t>
            </a:r>
          </a:p>
        </p:txBody>
      </p:sp>
    </p:spTree>
    <p:extLst>
      <p:ext uri="{BB962C8B-B14F-4D97-AF65-F5344CB8AC3E}">
        <p14:creationId xmlns:p14="http://schemas.microsoft.com/office/powerpoint/2010/main" val="18383173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4A8996-FFC8-59C1-CF13-664097E31705}"/>
              </a:ext>
            </a:extLst>
          </p:cNvPr>
          <p:cNvSpPr>
            <a:spLocks noGrp="1"/>
          </p:cNvSpPr>
          <p:nvPr>
            <p:ph type="title"/>
          </p:nvPr>
        </p:nvSpPr>
        <p:spPr/>
        <p:txBody>
          <a:bodyPr/>
          <a:lstStyle/>
          <a:p>
            <a:r>
              <a:rPr lang="nl-BE" dirty="0"/>
              <a:t>Data</a:t>
            </a:r>
          </a:p>
        </p:txBody>
      </p:sp>
      <p:sp>
        <p:nvSpPr>
          <p:cNvPr id="3" name="Tijdelijke aanduiding voor tekst 2">
            <a:extLst>
              <a:ext uri="{FF2B5EF4-FFF2-40B4-BE49-F238E27FC236}">
                <a16:creationId xmlns:a16="http://schemas.microsoft.com/office/drawing/2014/main" id="{8B51659C-5771-A99E-0E6A-DCF2AE34B1CE}"/>
              </a:ext>
            </a:extLst>
          </p:cNvPr>
          <p:cNvSpPr>
            <a:spLocks noGrp="1"/>
          </p:cNvSpPr>
          <p:nvPr>
            <p:ph type="body" idx="1"/>
          </p:nvPr>
        </p:nvSpPr>
        <p:spPr/>
        <p:txBody>
          <a:bodyPr>
            <a:normAutofit/>
          </a:bodyPr>
          <a:lstStyle/>
          <a:p>
            <a:pPr marL="114300" indent="0">
              <a:buNone/>
            </a:pPr>
            <a:r>
              <a:rPr lang="nl-BE" dirty="0"/>
              <a:t>Consumer Confidence: 94.6 vs. 93.4 (forecast) vs. 95.6 (LM)</a:t>
            </a:r>
            <a:br>
              <a:rPr lang="nl-BE" dirty="0"/>
            </a:br>
            <a:r>
              <a:rPr lang="nl-BE" dirty="0"/>
              <a:t>Chicago PMI: 43.8 vs. 42.3 (forecast) vs. 40.6 (LM)</a:t>
            </a:r>
            <a:br>
              <a:rPr lang="nl-BE" dirty="0"/>
            </a:br>
            <a:r>
              <a:rPr lang="nl-BE" dirty="0"/>
              <a:t>S&amp;P Manufacturing PMI: 52.5 vs. 52.2 (forecast) vs. 52.2 (LM)</a:t>
            </a:r>
            <a:br>
              <a:rPr lang="nl-BE" dirty="0"/>
            </a:br>
            <a:r>
              <a:rPr lang="nl-BE" dirty="0"/>
              <a:t>S&amp;P Services PMI: 54.8 vs. 55.2 (forecast) vs. 54.2 (LM)</a:t>
            </a:r>
            <a:br>
              <a:rPr lang="nl-BE" dirty="0"/>
            </a:br>
            <a:r>
              <a:rPr lang="nl-BE" dirty="0"/>
              <a:t>ISM Manufacturing PMI: 48.7 vs. 49.4 (forecast) vs. 49.1 (LM)</a:t>
            </a:r>
            <a:br>
              <a:rPr lang="nl-BE" dirty="0"/>
            </a:br>
            <a:r>
              <a:rPr lang="nl-BE" dirty="0"/>
              <a:t>ISM Non-manufacturing PMI: 48.2 vs. 47.6 (forecast) vs. 47.2 (LM)</a:t>
            </a:r>
            <a:br>
              <a:rPr lang="nl-BE" dirty="0"/>
            </a:br>
            <a:r>
              <a:rPr lang="nl-BE" dirty="0"/>
              <a:t>ADP Nonfarm Employment: 42K vs. 32K (forecast) vs. -29K (LM)</a:t>
            </a:r>
            <a:br>
              <a:rPr lang="nl-BE" dirty="0"/>
            </a:br>
            <a:r>
              <a:rPr lang="nl-BE" dirty="0"/>
              <a:t>Fed Interest Rate (Oct 29): 4.0% (25bps cut)</a:t>
            </a:r>
          </a:p>
        </p:txBody>
      </p:sp>
    </p:spTree>
    <p:extLst>
      <p:ext uri="{BB962C8B-B14F-4D97-AF65-F5344CB8AC3E}">
        <p14:creationId xmlns:p14="http://schemas.microsoft.com/office/powerpoint/2010/main" val="2230009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2CF796-BF84-92C0-8F18-D09ABF842178}"/>
            </a:ext>
          </a:extLst>
        </p:cNvPr>
        <p:cNvGrpSpPr/>
        <p:nvPr/>
      </p:nvGrpSpPr>
      <p:grpSpPr>
        <a:xfrm>
          <a:off x="0" y="0"/>
          <a:ext cx="0" cy="0"/>
          <a:chOff x="0" y="0"/>
          <a:chExt cx="0" cy="0"/>
        </a:xfrm>
      </p:grpSpPr>
      <p:pic>
        <p:nvPicPr>
          <p:cNvPr id="4" name="Afbeelding 3" descr="Afbeelding met tekst, schermopname, Lettertype, Perceel&#10;&#10;Door AI gegenereerde inhoud is mogelijk onjuist.">
            <a:extLst>
              <a:ext uri="{FF2B5EF4-FFF2-40B4-BE49-F238E27FC236}">
                <a16:creationId xmlns:a16="http://schemas.microsoft.com/office/drawing/2014/main" id="{D64294C6-0A8C-B295-9195-DFA3BAB16B39}"/>
              </a:ext>
            </a:extLst>
          </p:cNvPr>
          <p:cNvPicPr>
            <a:picLocks noChangeAspect="1"/>
          </p:cNvPicPr>
          <p:nvPr/>
        </p:nvPicPr>
        <p:blipFill>
          <a:blip r:embed="rId2"/>
          <a:stretch>
            <a:fillRect/>
          </a:stretch>
        </p:blipFill>
        <p:spPr>
          <a:xfrm>
            <a:off x="1693999" y="365125"/>
            <a:ext cx="7772400" cy="5820790"/>
          </a:xfrm>
          <a:prstGeom prst="rect">
            <a:avLst/>
          </a:prstGeom>
        </p:spPr>
      </p:pic>
    </p:spTree>
    <p:extLst>
      <p:ext uri="{BB962C8B-B14F-4D97-AF65-F5344CB8AC3E}">
        <p14:creationId xmlns:p14="http://schemas.microsoft.com/office/powerpoint/2010/main" val="1085879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1BBA71-0F87-71E4-3E37-79B8EB31517F}"/>
              </a:ext>
            </a:extLst>
          </p:cNvPr>
          <p:cNvSpPr>
            <a:spLocks noGrp="1"/>
          </p:cNvSpPr>
          <p:nvPr>
            <p:ph type="title"/>
          </p:nvPr>
        </p:nvSpPr>
        <p:spPr/>
        <p:txBody>
          <a:bodyPr>
            <a:normAutofit fontScale="90000"/>
          </a:bodyPr>
          <a:lstStyle/>
          <a:p>
            <a:r>
              <a:rPr lang="nl-BE" altLang="nl-BE" b="1">
                <a:solidFill>
                  <a:srgbClr val="000000"/>
                </a:solidFill>
                <a:latin typeface="Arial" panose="020B0604020202020204" pitchFamily="34" charset="0"/>
              </a:rPr>
              <a:t>MOGELIJKE REDENEN WAAROM DE MARKT DAALT</a:t>
            </a:r>
            <a:endParaRPr lang="nl-BE" dirty="0"/>
          </a:p>
        </p:txBody>
      </p:sp>
      <p:sp>
        <p:nvSpPr>
          <p:cNvPr id="4" name="Rectangle 1">
            <a:extLst>
              <a:ext uri="{FF2B5EF4-FFF2-40B4-BE49-F238E27FC236}">
                <a16:creationId xmlns:a16="http://schemas.microsoft.com/office/drawing/2014/main" id="{8974B1C1-D7BA-C5F7-34B1-EAF9ABA1AC24}"/>
              </a:ext>
            </a:extLst>
          </p:cNvPr>
          <p:cNvSpPr>
            <a:spLocks noGrp="1" noChangeArrowheads="1"/>
          </p:cNvSpPr>
          <p:nvPr>
            <p:ph type="body" idx="1"/>
          </p:nvPr>
        </p:nvSpPr>
        <p:spPr bwMode="auto">
          <a:xfrm>
            <a:off x="705395" y="1735095"/>
            <a:ext cx="11103428"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400" b="1" i="0" u="none" strike="noStrike" cap="none" normalizeH="0" baseline="0" dirty="0">
                <a:ln>
                  <a:noFill/>
                </a:ln>
                <a:solidFill>
                  <a:srgbClr val="000000"/>
                </a:solidFill>
                <a:effectLst/>
                <a:latin typeface="Arial" panose="020B0604020202020204" pitchFamily="34" charset="0"/>
                <a:sym typeface="Wingdings" pitchFamily="2" charset="2"/>
              </a:rPr>
              <a:t></a:t>
            </a:r>
            <a:r>
              <a:rPr kumimoji="0" lang="nl-BE" altLang="nl-BE" sz="2400" b="1" i="0" u="none" strike="noStrike" cap="none" normalizeH="0" baseline="0" dirty="0">
                <a:ln>
                  <a:noFill/>
                </a:ln>
                <a:solidFill>
                  <a:srgbClr val="000000"/>
                </a:solidFill>
                <a:effectLst/>
                <a:latin typeface="Arial" panose="020B0604020202020204" pitchFamily="34" charset="0"/>
              </a:rPr>
              <a:t>MOGELIJKE REDENEN WAAROM DE MARKT DAALT</a:t>
            </a:r>
            <a:endParaRPr kumimoji="0" lang="nl-BE" altLang="nl-BE"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nl-BE" altLang="nl-BE" sz="2400" b="0" i="0" u="none" strike="noStrike" cap="none" normalizeH="0" baseline="0" dirty="0">
                <a:ln>
                  <a:noFill/>
                </a:ln>
                <a:solidFill>
                  <a:srgbClr val="000000"/>
                </a:solidFill>
                <a:effectLst/>
                <a:latin typeface="Arial" panose="020B0604020202020204" pitchFamily="34" charset="0"/>
              </a:rPr>
              <a:t>Tijdens de FOMC-vergadering hintte Powell dat de arbeidsmarkt onder de</a:t>
            </a:r>
          </a:p>
          <a:p>
            <a:pPr marL="0" marR="0" lvl="0" indent="0" algn="l" defTabSz="914400" rtl="0" eaLnBrk="0" fontAlgn="base" latinLnBrk="0" hangingPunct="0">
              <a:lnSpc>
                <a:spcPct val="100000"/>
              </a:lnSpc>
              <a:spcBef>
                <a:spcPct val="0"/>
              </a:spcBef>
              <a:spcAft>
                <a:spcPct val="0"/>
              </a:spcAft>
              <a:buClrTx/>
              <a:buSzTx/>
              <a:buNone/>
              <a:tabLst/>
            </a:pPr>
            <a:r>
              <a:rPr kumimoji="0" lang="nl-BE" altLang="nl-BE" sz="2400" b="0" i="0" u="none" strike="noStrike" cap="none" normalizeH="0" baseline="0" dirty="0">
                <a:ln>
                  <a:noFill/>
                </a:ln>
                <a:solidFill>
                  <a:srgbClr val="000000"/>
                </a:solidFill>
                <a:effectLst/>
                <a:latin typeface="Arial" panose="020B0604020202020204" pitchFamily="34" charset="0"/>
              </a:rPr>
              <a:t> oppervlakte veel momentum verliest; het aantal ontslagen in </a:t>
            </a:r>
          </a:p>
          <a:p>
            <a:pPr marL="0" marR="0" lvl="0" indent="0" algn="l" defTabSz="914400" rtl="0" eaLnBrk="0" fontAlgn="base" latinLnBrk="0" hangingPunct="0">
              <a:lnSpc>
                <a:spcPct val="100000"/>
              </a:lnSpc>
              <a:spcBef>
                <a:spcPct val="0"/>
              </a:spcBef>
              <a:spcAft>
                <a:spcPct val="0"/>
              </a:spcAft>
              <a:buClrTx/>
              <a:buSzTx/>
              <a:buNone/>
              <a:tabLst/>
            </a:pPr>
            <a:r>
              <a:rPr lang="nl-BE" altLang="nl-BE" sz="2400" dirty="0">
                <a:solidFill>
                  <a:srgbClr val="000000"/>
                </a:solidFill>
              </a:rPr>
              <a:t> </a:t>
            </a:r>
            <a:r>
              <a:rPr kumimoji="0" lang="nl-BE" altLang="nl-BE" sz="2400" b="0" i="0" u="none" strike="noStrike" cap="none" normalizeH="0" baseline="0" dirty="0">
                <a:ln>
                  <a:noFill/>
                </a:ln>
                <a:solidFill>
                  <a:srgbClr val="000000"/>
                </a:solidFill>
                <a:effectLst/>
                <a:latin typeface="Arial" panose="020B0604020202020204" pitchFamily="34" charset="0"/>
              </a:rPr>
              <a:t>oktober bereikte het hoogste niveau in 22 jaar.</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nl-BE" altLang="nl-BE" sz="2400" b="0" i="0" u="none" strike="noStrike" cap="none" normalizeH="0" baseline="0" dirty="0">
                <a:ln>
                  <a:noFill/>
                </a:ln>
                <a:solidFill>
                  <a:srgbClr val="000000"/>
                </a:solidFill>
                <a:effectLst/>
                <a:latin typeface="Arial" panose="020B0604020202020204" pitchFamily="34" charset="0"/>
              </a:rPr>
              <a:t>Grote techbedrijven publiceerden hun kwartaalcijfers;</a:t>
            </a:r>
          </a:p>
          <a:p>
            <a:pPr marL="0" marR="0" lvl="0" indent="0" algn="l" defTabSz="914400" rtl="0" eaLnBrk="0" fontAlgn="base" latinLnBrk="0" hangingPunct="0">
              <a:lnSpc>
                <a:spcPct val="100000"/>
              </a:lnSpc>
              <a:spcBef>
                <a:spcPct val="0"/>
              </a:spcBef>
              <a:spcAft>
                <a:spcPct val="0"/>
              </a:spcAft>
              <a:buClrTx/>
              <a:buSzTx/>
              <a:buNone/>
              <a:tabLst/>
            </a:pPr>
            <a:r>
              <a:rPr kumimoji="0" lang="nl-BE" altLang="nl-BE" sz="2400" b="0" i="0" u="none" strike="noStrike" cap="none" normalizeH="0" baseline="0" dirty="0">
                <a:ln>
                  <a:noFill/>
                </a:ln>
                <a:solidFill>
                  <a:srgbClr val="000000"/>
                </a:solidFill>
                <a:effectLst/>
                <a:latin typeface="Arial" panose="020B0604020202020204" pitchFamily="34" charset="0"/>
              </a:rPr>
              <a:t> soms vinden er verkopen (sell-offs) plaats na de publicatie van resultaten.</a:t>
            </a:r>
          </a:p>
          <a:p>
            <a:pPr marL="0" marR="0" lvl="0" indent="0" algn="l" defTabSz="914400" rtl="0" eaLnBrk="0" fontAlgn="base" latinLnBrk="0" hangingPunct="0">
              <a:lnSpc>
                <a:spcPct val="100000"/>
              </a:lnSpc>
              <a:spcBef>
                <a:spcPct val="0"/>
              </a:spcBef>
              <a:spcAft>
                <a:spcPct val="0"/>
              </a:spcAft>
              <a:buClrTx/>
              <a:buSzTx/>
              <a:buNone/>
              <a:tabLst/>
            </a:pPr>
            <a:endParaRPr kumimoji="0" lang="nl-BE" altLang="nl-BE" sz="24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nl-BE" altLang="nl-BE" sz="2400" b="1" i="0" u="none" strike="noStrike" cap="none" normalizeH="0" baseline="0" dirty="0">
                <a:ln>
                  <a:noFill/>
                </a:ln>
                <a:solidFill>
                  <a:srgbClr val="000000"/>
                </a:solidFill>
                <a:effectLst/>
                <a:latin typeface="Arial" panose="020B0604020202020204" pitchFamily="34" charset="0"/>
                <a:sym typeface="Wingdings" pitchFamily="2" charset="2"/>
              </a:rPr>
              <a:t> </a:t>
            </a:r>
            <a:r>
              <a:rPr kumimoji="0" lang="nl-BE" altLang="nl-BE" sz="2400" b="1" i="0" u="none" strike="noStrike" cap="none" normalizeH="0" baseline="0" dirty="0">
                <a:ln>
                  <a:noFill/>
                </a:ln>
                <a:solidFill>
                  <a:srgbClr val="000000"/>
                </a:solidFill>
                <a:effectLst/>
                <a:latin typeface="Arial" panose="020B0604020202020204" pitchFamily="34" charset="0"/>
              </a:rPr>
              <a:t>GEEN ECHT SLECHT NIEUWS</a:t>
            </a:r>
            <a:endParaRPr kumimoji="0" lang="nl-BE" altLang="nl-BE"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nl-BE" altLang="nl-BE" sz="2400" b="0" i="0" u="none" strike="noStrike" cap="none" normalizeH="0" baseline="0" dirty="0">
                <a:ln>
                  <a:noFill/>
                </a:ln>
                <a:solidFill>
                  <a:srgbClr val="000000"/>
                </a:solidFill>
                <a:effectLst/>
                <a:latin typeface="Arial" panose="020B0604020202020204" pitchFamily="34" charset="0"/>
              </a:rPr>
              <a:t>Werkloosheid is niet goed voor de reële economie, maar zou over het </a:t>
            </a:r>
          </a:p>
          <a:p>
            <a:pPr marL="0" marR="0" lvl="0" indent="0" algn="l" defTabSz="914400" rtl="0" eaLnBrk="0" fontAlgn="base" latinLnBrk="0" hangingPunct="0">
              <a:lnSpc>
                <a:spcPct val="100000"/>
              </a:lnSpc>
              <a:spcBef>
                <a:spcPct val="0"/>
              </a:spcBef>
              <a:spcAft>
                <a:spcPct val="0"/>
              </a:spcAft>
              <a:buClrTx/>
              <a:buSzTx/>
              <a:buNone/>
              <a:tabLst/>
            </a:pPr>
            <a:r>
              <a:rPr kumimoji="0" lang="nl-BE" altLang="nl-BE" sz="2400" b="0" i="0" u="none" strike="noStrike" cap="none" normalizeH="0" baseline="0" dirty="0">
                <a:ln>
                  <a:noFill/>
                </a:ln>
                <a:solidFill>
                  <a:srgbClr val="000000"/>
                </a:solidFill>
                <a:effectLst/>
                <a:latin typeface="Arial" panose="020B0604020202020204" pitchFamily="34" charset="0"/>
              </a:rPr>
              <a:t>algemeen de rente omlaag duwen.</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nl-BE" altLang="nl-BE" sz="2400" b="0" i="0" u="none" strike="noStrike" cap="none" normalizeH="0" baseline="0" dirty="0">
                <a:ln>
                  <a:noFill/>
                </a:ln>
                <a:solidFill>
                  <a:srgbClr val="000000"/>
                </a:solidFill>
                <a:effectLst/>
                <a:latin typeface="Arial" panose="020B0604020202020204" pitchFamily="34" charset="0"/>
              </a:rPr>
              <a:t>De meeste techaandelen presteerden beter dan de verwachtingen</a:t>
            </a:r>
          </a:p>
        </p:txBody>
      </p:sp>
    </p:spTree>
    <p:extLst>
      <p:ext uri="{BB962C8B-B14F-4D97-AF65-F5344CB8AC3E}">
        <p14:creationId xmlns:p14="http://schemas.microsoft.com/office/powerpoint/2010/main" val="7009560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130975A-F8B6-B49F-ABFB-C61AA727591B}"/>
              </a:ext>
            </a:extLst>
          </p:cNvPr>
          <p:cNvSpPr>
            <a:spLocks noGrp="1"/>
          </p:cNvSpPr>
          <p:nvPr>
            <p:ph type="title"/>
          </p:nvPr>
        </p:nvSpPr>
        <p:spPr/>
        <p:txBody>
          <a:bodyPr/>
          <a:lstStyle/>
          <a:p>
            <a:r>
              <a:rPr lang="nl-BE" dirty="0"/>
              <a:t>Waarom daalt de markt?</a:t>
            </a:r>
          </a:p>
        </p:txBody>
      </p:sp>
      <p:sp>
        <p:nvSpPr>
          <p:cNvPr id="3" name="Tijdelijke aanduiding voor tekst 2">
            <a:extLst>
              <a:ext uri="{FF2B5EF4-FFF2-40B4-BE49-F238E27FC236}">
                <a16:creationId xmlns:a16="http://schemas.microsoft.com/office/drawing/2014/main" id="{40E94BD6-BA84-6725-1AF4-C4F6A23584EF}"/>
              </a:ext>
            </a:extLst>
          </p:cNvPr>
          <p:cNvSpPr>
            <a:spLocks noGrp="1"/>
          </p:cNvSpPr>
          <p:nvPr>
            <p:ph type="body" idx="1"/>
          </p:nvPr>
        </p:nvSpPr>
        <p:spPr/>
        <p:txBody>
          <a:bodyPr>
            <a:normAutofit/>
          </a:bodyPr>
          <a:lstStyle/>
          <a:p>
            <a:pPr marL="114300" indent="0">
              <a:buNone/>
            </a:pPr>
            <a:r>
              <a:rPr lang="nl-BE" sz="2400" dirty="0">
                <a:sym typeface="Wingdings" pitchFamily="2" charset="2"/>
              </a:rPr>
              <a:t> Tijdens de FOMC was Powell meer ‘hawkish’ dan verwacht</a:t>
            </a:r>
          </a:p>
          <a:p>
            <a:r>
              <a:rPr lang="nl-BE" sz="2400" i="1" dirty="0"/>
              <a:t>"We haven't made a decision about December and we're going to look at the data that we have that affects the outlook and the balance of risks. I always say that it's a fact that we don't make decisions with advancement. I'm saying something in addition here. That it's not to be seen as a foregone conclusion. In fact, far from it."</a:t>
            </a:r>
            <a:endParaRPr lang="nl-BE" sz="2400" dirty="0"/>
          </a:p>
          <a:p>
            <a:r>
              <a:rPr lang="nl-BE" sz="2400" i="1" dirty="0"/>
              <a:t>"I think for some part of the Committee, it is time to maybe take a step back and see whether there really are downside risks to the Labor Market, see whether, in fact, the growth -- the stronger growth we are seeing is real."</a:t>
            </a:r>
            <a:endParaRPr lang="nl-BE" sz="2400" dirty="0"/>
          </a:p>
          <a:p>
            <a:endParaRPr lang="nl-BE" dirty="0"/>
          </a:p>
        </p:txBody>
      </p:sp>
    </p:spTree>
    <p:extLst>
      <p:ext uri="{BB962C8B-B14F-4D97-AF65-F5344CB8AC3E}">
        <p14:creationId xmlns:p14="http://schemas.microsoft.com/office/powerpoint/2010/main" val="4051115063"/>
      </p:ext>
    </p:extLst>
  </p:cSld>
  <p:clrMapOvr>
    <a:masterClrMapping/>
  </p:clrMapOvr>
</p:sld>
</file>

<file path=ppt/theme/theme1.xml><?xml version="1.0" encoding="utf-8"?>
<a:theme xmlns:a="http://schemas.openxmlformats.org/drawingml/2006/main" name="Kantoorthema">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Kantoorthema">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337</TotalTime>
  <Words>677</Words>
  <Application>Microsoft Macintosh PowerPoint</Application>
  <PresentationFormat>Breedbeeld</PresentationFormat>
  <Paragraphs>74</Paragraphs>
  <Slides>20</Slides>
  <Notes>2</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20</vt:i4>
      </vt:variant>
    </vt:vector>
  </HeadingPairs>
  <TitlesOfParts>
    <vt:vector size="26" baseType="lpstr">
      <vt:lpstr>Arial</vt:lpstr>
      <vt:lpstr>Lato Black</vt:lpstr>
      <vt:lpstr>Play</vt:lpstr>
      <vt:lpstr>-webkit-standard</vt:lpstr>
      <vt:lpstr>Wingdings</vt:lpstr>
      <vt:lpstr>Kantoorthema</vt:lpstr>
      <vt:lpstr>     Weekoverzicht AV4</vt:lpstr>
      <vt:lpstr>BCG</vt:lpstr>
      <vt:lpstr>Sponsership</vt:lpstr>
      <vt:lpstr>Macro economie</vt:lpstr>
      <vt:lpstr>Inhoud</vt:lpstr>
      <vt:lpstr>Data</vt:lpstr>
      <vt:lpstr>PowerPoint-presentatie</vt:lpstr>
      <vt:lpstr>MOGELIJKE REDENEN WAAROM DE MARKT DAALT</vt:lpstr>
      <vt:lpstr>Waarom daalt de markt?</vt:lpstr>
      <vt:lpstr>Waarom daalt de markt?</vt:lpstr>
      <vt:lpstr>3 dingen om te onthouden</vt:lpstr>
      <vt:lpstr>Shutdown</vt:lpstr>
      <vt:lpstr>Tariff dividend</vt:lpstr>
      <vt:lpstr>PowerPoint-presentatie</vt:lpstr>
      <vt:lpstr>Deals in de wereld van Ai</vt:lpstr>
      <vt:lpstr>OpenAI</vt:lpstr>
      <vt:lpstr>Investeringen</vt:lpstr>
      <vt:lpstr>S&amp;P 500 en AI</vt:lpstr>
      <vt:lpstr>Conclusie</vt:lpstr>
      <vt:lpstr>PowerPoint-presentatie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Investment Club | VEK</dc:creator>
  <cp:lastModifiedBy>Casper Bekaert</cp:lastModifiedBy>
  <cp:revision>4</cp:revision>
  <dcterms:created xsi:type="dcterms:W3CDTF">2024-07-09T18:43:59Z</dcterms:created>
  <dcterms:modified xsi:type="dcterms:W3CDTF">2025-11-13T18:08:42Z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0x01010004FD744ABC62A64EB73EBDE161BAFFAF</vt:lpwstr>
  </property>
  <property fmtid="{D5CDD505-2E9C-101B-9397-08002B2CF9AE}" pid="3" name="MediaServiceImageTags">
    <vt:lpwstr/>
  </property>
</Properties>
</file>

<file path=docProps/thumbnail.jpeg>
</file>